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70" r:id="rId5"/>
    <p:sldMasterId id="2147483672" r:id="rId6"/>
  </p:sldMasterIdLst>
  <p:handoutMasterIdLst>
    <p:handoutMasterId r:id="rId28"/>
  </p:handoutMasterIdLst>
  <p:sldIdLst>
    <p:sldId id="260" r:id="rId7"/>
    <p:sldId id="261" r:id="rId8"/>
    <p:sldId id="263" r:id="rId9"/>
    <p:sldId id="264" r:id="rId10"/>
    <p:sldId id="281" r:id="rId11"/>
    <p:sldId id="268" r:id="rId12"/>
    <p:sldId id="266" r:id="rId13"/>
    <p:sldId id="269" r:id="rId14"/>
    <p:sldId id="270" r:id="rId15"/>
    <p:sldId id="271" r:id="rId16"/>
    <p:sldId id="274" r:id="rId17"/>
    <p:sldId id="273" r:id="rId18"/>
    <p:sldId id="276" r:id="rId19"/>
    <p:sldId id="275" r:id="rId20"/>
    <p:sldId id="278" r:id="rId21"/>
    <p:sldId id="277" r:id="rId22"/>
    <p:sldId id="267" r:id="rId23"/>
    <p:sldId id="279" r:id="rId24"/>
    <p:sldId id="262" r:id="rId25"/>
    <p:sldId id="272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95300" y="1970532"/>
            <a:ext cx="112014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43483"/>
            <a:ext cx="112014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Click,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41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7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22438"/>
            <a:ext cx="112014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rgbClr val="CE1126"/>
              </a:buClr>
              <a:buNone/>
              <a:defRPr>
                <a:solidFill>
                  <a:srgbClr val="000000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9635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48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5962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5967" y="1493838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1750" y="1493837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552471"/>
            <a:ext cx="11201400" cy="18235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section style</a:t>
            </a:r>
          </a:p>
        </p:txBody>
      </p:sp>
    </p:spTree>
    <p:extLst>
      <p:ext uri="{BB962C8B-B14F-4D97-AF65-F5344CB8AC3E}">
        <p14:creationId xmlns:p14="http://schemas.microsoft.com/office/powerpoint/2010/main" val="302882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8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55721" y="555625"/>
            <a:ext cx="6702879" cy="5421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5925" y="555172"/>
            <a:ext cx="4522788" cy="800100"/>
          </a:xfrm>
        </p:spPr>
        <p:txBody>
          <a:bodyPr/>
          <a:lstStyle>
            <a:lvl1pPr marL="0" indent="0">
              <a:buNone/>
              <a:defRPr/>
            </a:lvl1pPr>
            <a:lvl2pPr marL="457200" indent="0" algn="l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5925" y="1355725"/>
            <a:ext cx="4522788" cy="4621213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 marL="1828800" indent="0">
              <a:buSzPct val="9000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805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6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233988" y="0"/>
            <a:ext cx="124259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25625"/>
            <a:ext cx="112014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95300" y="274638"/>
            <a:ext cx="11201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95300" y="1752601"/>
            <a:ext cx="112014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  <a:p>
            <a:pPr lvl="4"/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8043" y="6335377"/>
            <a:ext cx="774939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50" y="6172200"/>
            <a:ext cx="1098497" cy="65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1" y="5829624"/>
            <a:ext cx="11212286" cy="10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2" r:id="rId4"/>
    <p:sldLayoutId id="2147483693" r:id="rId5"/>
    <p:sldLayoutId id="2147483694" r:id="rId6"/>
    <p:sldLayoutId id="2147483695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5300" y="466344"/>
            <a:ext cx="112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382294" y="2098729"/>
            <a:ext cx="11427411" cy="2660541"/>
          </a:xfrm>
        </p:spPr>
        <p:txBody>
          <a:bodyPr>
            <a:normAutofit fontScale="47500" lnSpcReduction="20000"/>
          </a:bodyPr>
          <a:lstStyle/>
          <a:p>
            <a:r>
              <a:rPr lang="en-US" sz="8000" dirty="0"/>
              <a:t>Author: Surajit Deb </a:t>
            </a:r>
          </a:p>
          <a:p>
            <a:r>
              <a:rPr lang="en-US" sz="8000" dirty="0"/>
              <a:t>(University of Delhi)</a:t>
            </a:r>
          </a:p>
          <a:p>
            <a:endParaRPr lang="en-US" sz="8000" dirty="0"/>
          </a:p>
          <a:p>
            <a:r>
              <a:rPr lang="en-US" sz="8000" dirty="0"/>
              <a:t>Presenter: Sabrina Wulff Pabilonia</a:t>
            </a:r>
          </a:p>
          <a:p>
            <a:r>
              <a:rPr lang="en-US" sz="8000" dirty="0"/>
              <a:t>(U.S. Bureau of Labor Statistics)</a:t>
            </a:r>
          </a:p>
          <a:p>
            <a:endParaRPr lang="en-US" sz="80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443483"/>
            <a:ext cx="11201400" cy="1527048"/>
          </a:xfrm>
        </p:spPr>
        <p:txBody>
          <a:bodyPr>
            <a:normAutofit/>
          </a:bodyPr>
          <a:lstStyle/>
          <a:p>
            <a:r>
              <a:rPr lang="en-US" sz="4400" dirty="0"/>
              <a:t>Unpaid Work and Work Participation of Women: Insights from India’s Time Use Data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08572" y="4050436"/>
            <a:ext cx="8174854" cy="10631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endParaRPr lang="en-US" dirty="0"/>
          </a:p>
          <a:p>
            <a:pPr>
              <a:lnSpc>
                <a:spcPts val="3300"/>
              </a:lnSpc>
            </a:pPr>
            <a:endParaRPr lang="en-US" dirty="0"/>
          </a:p>
          <a:p>
            <a:pPr>
              <a:lnSpc>
                <a:spcPts val="3300"/>
              </a:lnSpc>
            </a:pPr>
            <a:r>
              <a:rPr lang="en-US" sz="2800" dirty="0"/>
              <a:t>IARIW 2021 General Conference</a:t>
            </a:r>
          </a:p>
          <a:p>
            <a:pPr>
              <a:lnSpc>
                <a:spcPts val="3300"/>
              </a:lnSpc>
            </a:pPr>
            <a:r>
              <a:rPr lang="en-US" sz="2800" dirty="0"/>
              <a:t>August 24, 2021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99625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1584EDD-2890-46B7-9E70-93D9C84E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120" y="1142999"/>
            <a:ext cx="193833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D097052-138C-499E-BBAD-46B4A0194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799510"/>
              </p:ext>
            </p:extLst>
          </p:nvPr>
        </p:nvGraphicFramePr>
        <p:xfrm>
          <a:off x="1722120" y="1142999"/>
          <a:ext cx="874776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99069" imgH="3212870" progId="Excel.Chart.8">
                  <p:embed/>
                </p:oleObj>
              </mc:Choice>
              <mc:Fallback>
                <p:oleObj name="Chart" r:id="rId2" imgW="5499069" imgH="321287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120" y="1142999"/>
                        <a:ext cx="8747760" cy="457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54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A783-FCA2-4E8A-A775-7AD8E86F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6680"/>
            <a:ext cx="11201400" cy="804672"/>
          </a:xfrm>
        </p:spPr>
        <p:txBody>
          <a:bodyPr/>
          <a:lstStyle/>
          <a:p>
            <a:r>
              <a:rPr lang="en-US" dirty="0"/>
              <a:t>Paid and Unpaid Work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4928-92CC-4724-BCDE-F81C51F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728472"/>
            <a:ext cx="11201400" cy="3992563"/>
          </a:xfrm>
        </p:spPr>
        <p:txBody>
          <a:bodyPr/>
          <a:lstStyle/>
          <a:p>
            <a:r>
              <a:rPr lang="en-US" dirty="0"/>
              <a:t>Paid work</a:t>
            </a:r>
          </a:p>
          <a:p>
            <a:pPr lvl="1"/>
            <a:r>
              <a:rPr lang="en-US" dirty="0"/>
              <a:t>Self-employment</a:t>
            </a:r>
          </a:p>
          <a:p>
            <a:pPr lvl="1"/>
            <a:r>
              <a:rPr lang="en-US" dirty="0"/>
              <a:t>Wage and salary work</a:t>
            </a:r>
          </a:p>
          <a:p>
            <a:pPr lvl="1"/>
            <a:r>
              <a:rPr lang="en-US" dirty="0"/>
              <a:t>Casual labor </a:t>
            </a:r>
          </a:p>
          <a:p>
            <a:r>
              <a:rPr lang="en-US" dirty="0"/>
              <a:t>Unpaid work</a:t>
            </a:r>
          </a:p>
          <a:p>
            <a:pPr lvl="1"/>
            <a:r>
              <a:rPr lang="en-US" dirty="0"/>
              <a:t>Care for persons in own households</a:t>
            </a:r>
          </a:p>
          <a:p>
            <a:pPr lvl="1"/>
            <a:r>
              <a:rPr lang="en-US" dirty="0"/>
              <a:t>Production for own consumption</a:t>
            </a:r>
          </a:p>
          <a:p>
            <a:pPr lvl="1"/>
            <a:r>
              <a:rPr lang="en-US" dirty="0"/>
              <a:t>Voluntary work for production of goods and services in households</a:t>
            </a:r>
          </a:p>
          <a:p>
            <a:pPr lvl="1"/>
            <a:r>
              <a:rPr lang="en-US" dirty="0"/>
              <a:t>Voluntary work for production of goods and service in market/non-market units</a:t>
            </a:r>
          </a:p>
          <a:p>
            <a:pPr lvl="1"/>
            <a:r>
              <a:rPr lang="en-US" dirty="0"/>
              <a:t>Unpaid trainee work/Other unpaid work</a:t>
            </a:r>
          </a:p>
        </p:txBody>
      </p:sp>
    </p:spTree>
    <p:extLst>
      <p:ext uri="{BB962C8B-B14F-4D97-AF65-F5344CB8AC3E}">
        <p14:creationId xmlns:p14="http://schemas.microsoft.com/office/powerpoint/2010/main" val="320637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E0C17F-1C1F-4D96-90ED-4231DDE1B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" y="17830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2D97F-D026-4F59-AEA7-0AB7551F6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399294"/>
              </p:ext>
            </p:extLst>
          </p:nvPr>
        </p:nvGraphicFramePr>
        <p:xfrm>
          <a:off x="426085" y="1783079"/>
          <a:ext cx="55022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99069" imgH="3212870" progId="Excel.Chart.8">
                  <p:embed/>
                </p:oleObj>
              </mc:Choice>
              <mc:Fallback>
                <p:oleObj name="Chart" r:id="rId2" imgW="5499069" imgH="3212870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" y="1783079"/>
                        <a:ext cx="5502275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B6A9DBE5-197C-4C18-A124-3CAAE0E7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640" y="17830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EB13CB-F04A-47B0-94CB-A1865C48D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28760"/>
              </p:ext>
            </p:extLst>
          </p:nvPr>
        </p:nvGraphicFramePr>
        <p:xfrm>
          <a:off x="6263640" y="1783080"/>
          <a:ext cx="55022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499069" imgH="3212870" progId="Excel.Chart.8">
                  <p:embed/>
                </p:oleObj>
              </mc:Choice>
              <mc:Fallback>
                <p:oleObj name="Chart" r:id="rId4" imgW="5499069" imgH="3212870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640" y="1783080"/>
                        <a:ext cx="5502275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1AAFE1-F9B1-485C-A6D3-9E1B3A869486}"/>
              </a:ext>
            </a:extLst>
          </p:cNvPr>
          <p:cNvSpPr/>
          <p:nvPr/>
        </p:nvSpPr>
        <p:spPr>
          <a:xfrm>
            <a:off x="5601810" y="2734322"/>
            <a:ext cx="213064" cy="15891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D0F54F-41F7-4B36-9780-28935C7670EB}"/>
              </a:ext>
            </a:extLst>
          </p:cNvPr>
          <p:cNvSpPr/>
          <p:nvPr/>
        </p:nvSpPr>
        <p:spPr>
          <a:xfrm>
            <a:off x="11443317" y="2618913"/>
            <a:ext cx="239697" cy="17755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CB96-884B-4304-88B0-D49833C8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400" cy="804672"/>
          </a:xfrm>
        </p:spPr>
        <p:txBody>
          <a:bodyPr/>
          <a:lstStyle/>
          <a:p>
            <a:pPr algn="l"/>
            <a:r>
              <a:rPr lang="en-US" sz="2800" dirty="0"/>
              <a:t>SNA production 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DB29-D356-40ED-B9A7-4A778CA7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2336"/>
            <a:ext cx="12054840" cy="3992563"/>
          </a:xfrm>
        </p:spPr>
        <p:txBody>
          <a:bodyPr/>
          <a:lstStyle/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Employment in corporations, government and non-profit institutions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Production of goods for own final use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Employment in household enterprises to produce goods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Employment in household enterprises to provide services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Ancillary activities and breaks related to employment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Training and studies in relation to employment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Employment-related travel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Unpaid trainee work and related activities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Unpaid direct volunteering for other households  for production of goods or for production of goods/services for market/non-market units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Unpaid community- and organization-based volunteering for production of goods or for production of goods/services for market/non-market units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Other unpaid work activities (other than those which are already covered in SNA or covered in non-SNA production)</a:t>
            </a:r>
          </a:p>
          <a:p>
            <a:pPr marL="457200" lvl="1" indent="0">
              <a:buSzPct val="120000"/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Non-SNA production:</a:t>
            </a:r>
            <a:endParaRPr lang="en-US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Unpaid domestic services for household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Unpaid caregiving services for household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Unpaid direct volunteering for other households for production of services for the households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Unpaid community- and organization-based volunteering for production of services for the households</a:t>
            </a:r>
          </a:p>
          <a:p>
            <a:pPr marL="457200" lvl="1" indent="0">
              <a:buSzPct val="120000"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6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236BB3-CCC4-406B-AAF3-46F9EC19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" y="2849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7F1522-0688-4C39-AEE8-2AAF013C4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378734"/>
              </p:ext>
            </p:extLst>
          </p:nvPr>
        </p:nvGraphicFramePr>
        <p:xfrm>
          <a:off x="434023" y="1706880"/>
          <a:ext cx="55022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99069" imgH="3212870" progId="Excel.Chart.8">
                  <p:embed/>
                </p:oleObj>
              </mc:Choice>
              <mc:Fallback>
                <p:oleObj name="Chart" r:id="rId2" imgW="5499069" imgH="3212870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3" y="1706880"/>
                        <a:ext cx="5502275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5F6C220F-BDFF-4BB9-9E5B-4AACAED3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160" y="1706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E7701F-4216-4A29-8824-45B6CF745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71170"/>
              </p:ext>
            </p:extLst>
          </p:nvPr>
        </p:nvGraphicFramePr>
        <p:xfrm>
          <a:off x="6233160" y="1706880"/>
          <a:ext cx="55022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499069" imgH="3212870" progId="Excel.Chart.8">
                  <p:embed/>
                </p:oleObj>
              </mc:Choice>
              <mc:Fallback>
                <p:oleObj name="Chart" r:id="rId4" imgW="5499069" imgH="3212870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1706880"/>
                        <a:ext cx="5502275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B26BBC-5582-4100-B49C-F5DCEEC1797A}"/>
              </a:ext>
            </a:extLst>
          </p:cNvPr>
          <p:cNvSpPr/>
          <p:nvPr/>
        </p:nvSpPr>
        <p:spPr>
          <a:xfrm>
            <a:off x="5628443" y="2485748"/>
            <a:ext cx="204186" cy="20596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B2033-1043-44E6-87B7-5CFF60E40C1F}"/>
              </a:ext>
            </a:extLst>
          </p:cNvPr>
          <p:cNvSpPr/>
          <p:nvPr/>
        </p:nvSpPr>
        <p:spPr>
          <a:xfrm>
            <a:off x="11434439" y="2104008"/>
            <a:ext cx="168676" cy="24413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1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D5F1051-DBCE-49F5-97F8-60FA0894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79" y="914399"/>
            <a:ext cx="160132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A214F5E-E062-4E99-86E0-3B1FAB883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17574"/>
              </p:ext>
            </p:extLst>
          </p:nvPr>
        </p:nvGraphicFramePr>
        <p:xfrm>
          <a:off x="2316480" y="914400"/>
          <a:ext cx="7345680" cy="470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90517" imgH="3212870" progId="Excel.Chart.8">
                  <p:embed/>
                </p:oleObj>
              </mc:Choice>
              <mc:Fallback>
                <p:oleObj name="Chart" r:id="rId2" imgW="5590517" imgH="3212870" progId="Excel.Char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480" y="914400"/>
                        <a:ext cx="7345680" cy="4709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43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4D6BB2-2F25-4309-BA5B-A62F125E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257" y="1120139"/>
            <a:ext cx="157305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2FAE14F-D940-40EC-9F26-58F303740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651043"/>
              </p:ext>
            </p:extLst>
          </p:nvPr>
        </p:nvGraphicFramePr>
        <p:xfrm>
          <a:off x="2324258" y="1120140"/>
          <a:ext cx="7215982" cy="46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90517" imgH="3212870" progId="Excel.Chart.8">
                  <p:embed/>
                </p:oleObj>
              </mc:Choice>
              <mc:Fallback>
                <p:oleObj name="Chart" r:id="rId2" imgW="5590517" imgH="3212870" progId="Excel.Char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258" y="1120140"/>
                        <a:ext cx="7215982" cy="4617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70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65AA2F-947D-4E6B-8A05-24DAA4568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23401"/>
              </p:ext>
            </p:extLst>
          </p:nvPr>
        </p:nvGraphicFramePr>
        <p:xfrm>
          <a:off x="1856505" y="1705768"/>
          <a:ext cx="7879947" cy="30135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6366">
                  <a:extLst>
                    <a:ext uri="{9D8B030D-6E8A-4147-A177-3AD203B41FA5}">
                      <a16:colId xmlns:a16="http://schemas.microsoft.com/office/drawing/2014/main" val="3698691527"/>
                    </a:ext>
                  </a:extLst>
                </a:gridCol>
                <a:gridCol w="1951225">
                  <a:extLst>
                    <a:ext uri="{9D8B030D-6E8A-4147-A177-3AD203B41FA5}">
                      <a16:colId xmlns:a16="http://schemas.microsoft.com/office/drawing/2014/main" val="212952641"/>
                    </a:ext>
                  </a:extLst>
                </a:gridCol>
                <a:gridCol w="1876178">
                  <a:extLst>
                    <a:ext uri="{9D8B030D-6E8A-4147-A177-3AD203B41FA5}">
                      <a16:colId xmlns:a16="http://schemas.microsoft.com/office/drawing/2014/main" val="3320584094"/>
                    </a:ext>
                  </a:extLst>
                </a:gridCol>
                <a:gridCol w="1876178">
                  <a:extLst>
                    <a:ext uri="{9D8B030D-6E8A-4147-A177-3AD203B41FA5}">
                      <a16:colId xmlns:a16="http://schemas.microsoft.com/office/drawing/2014/main" val="3178011914"/>
                    </a:ext>
                  </a:extLst>
                </a:gridCol>
              </a:tblGrid>
              <a:tr h="19396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 of Disparity in Female-Male Worker Population Ratio with: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Disparity in Female Male Participation in Employment and Related Activities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Disparity in Female Male Participation in Production of Goods for Own Final Use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Disparity in Female Male Participation in Unpaid Domestic Services for Households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174492"/>
                  </a:ext>
                </a:extLst>
              </a:tr>
              <a:tr h="35796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0540"/>
                  </a:ext>
                </a:extLst>
              </a:tr>
              <a:tr h="35796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86523"/>
                  </a:ext>
                </a:extLst>
              </a:tr>
              <a:tr h="35796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5825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6B78B9D-9634-4219-8989-E9E55CCC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06" y="529267"/>
            <a:ext cx="78799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Table 1: Spearman’s Rank Correlation Coefficient of Female-Male Disparity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Ratio in Worker Population Ratio and Participation in Different Time-Use Activities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0F7EA-884F-4602-90B1-DCED22D61731}"/>
              </a:ext>
            </a:extLst>
          </p:cNvPr>
          <p:cNvSpPr txBox="1"/>
          <p:nvPr/>
        </p:nvSpPr>
        <p:spPr>
          <a:xfrm>
            <a:off x="1669931" y="5056922"/>
            <a:ext cx="837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formula used for Spearman’s Rank Correlation is r = [1- (6∑ d</a:t>
            </a:r>
            <a:r>
              <a:rPr kumimoji="0" lang="en-GB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/n</a:t>
            </a:r>
            <a:r>
              <a:rPr kumimoji="0" lang="en-GB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– n)].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250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03A2-E71A-4684-B912-24A2287B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7160"/>
            <a:ext cx="11201400" cy="80467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5830-B9D7-41C0-A290-836419BB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847344"/>
            <a:ext cx="11201400" cy="3992563"/>
          </a:xfrm>
        </p:spPr>
        <p:txBody>
          <a:bodyPr/>
          <a:lstStyle/>
          <a:p>
            <a:r>
              <a:rPr lang="en-US" dirty="0"/>
              <a:t>There is huge variation in female-male paid work (especially in urban areas) and unpaid work activities across Indian states. </a:t>
            </a:r>
          </a:p>
          <a:p>
            <a:r>
              <a:rPr lang="en-US" dirty="0"/>
              <a:t>Correlations between the state rankings in the Female-Male Worker Population Ratio and participation in employment activities are high, suggesting the surveys are capturing similar disparities in paid work.</a:t>
            </a:r>
          </a:p>
          <a:p>
            <a:r>
              <a:rPr lang="en-US" dirty="0"/>
              <a:t>No evidence of a tradeoff between labor force participation and unpaid activities, at least in terms of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04615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D309-041B-42B2-B9C1-51560457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2400"/>
            <a:ext cx="11201400" cy="80467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4125-285C-4781-BE6E-19C9E9B0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29934"/>
            <a:ext cx="11201400" cy="3992563"/>
          </a:xfrm>
        </p:spPr>
        <p:txBody>
          <a:bodyPr/>
          <a:lstStyle/>
          <a:p>
            <a:r>
              <a:rPr lang="en-US" dirty="0"/>
              <a:t>Calculate correlation coefficient between paid and unpaid activities in time use survey to look at the trade-off (same 24-hour reference period)</a:t>
            </a:r>
          </a:p>
          <a:p>
            <a:r>
              <a:rPr lang="en-US" dirty="0"/>
              <a:t>Define participation as positive if do the work activity for at least one hour (ILO, “Resolution on Statistics on Work, Employment, and </a:t>
            </a:r>
            <a:r>
              <a:rPr lang="en-US" dirty="0" err="1"/>
              <a:t>Labour</a:t>
            </a:r>
            <a:r>
              <a:rPr lang="en-US" dirty="0"/>
              <a:t> Underutilization” 2013, #21)</a:t>
            </a:r>
          </a:p>
          <a:p>
            <a:r>
              <a:rPr lang="en-US" dirty="0"/>
              <a:t>Add more details about the time use survey to the paper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7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Indian women’s labor force participation rate is low (22% in 2018-19)</a:t>
            </a:r>
          </a:p>
          <a:p>
            <a:pPr lvl="1"/>
            <a:r>
              <a:rPr lang="en-US" dirty="0"/>
              <a:t>Lack of job growth in formal sectors, especially in rural areas</a:t>
            </a:r>
          </a:p>
          <a:p>
            <a:pPr lvl="1"/>
            <a:r>
              <a:rPr lang="en-US" dirty="0"/>
              <a:t>Social norms</a:t>
            </a:r>
          </a:p>
          <a:p>
            <a:pPr lvl="1"/>
            <a:r>
              <a:rPr lang="en-US" dirty="0"/>
              <a:t>A gender gap in education</a:t>
            </a:r>
          </a:p>
          <a:p>
            <a:pPr lvl="1"/>
            <a:r>
              <a:rPr lang="en-US" dirty="0"/>
              <a:t>Lack of safety</a:t>
            </a:r>
          </a:p>
          <a:p>
            <a:pPr lvl="1"/>
            <a:r>
              <a:rPr lang="en-US" dirty="0"/>
              <a:t>Family and caregiving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20246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D309-041B-42B2-B9C1-51560457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7160"/>
            <a:ext cx="11201400" cy="80467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4125-285C-4781-BE6E-19C9E9B0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941832"/>
            <a:ext cx="11427411" cy="4419837"/>
          </a:xfrm>
        </p:spPr>
        <p:txBody>
          <a:bodyPr/>
          <a:lstStyle/>
          <a:p>
            <a:r>
              <a:rPr lang="en-US" dirty="0"/>
              <a:t>Instead of participation, calculate the average time spent in major activities for </a:t>
            </a:r>
            <a:r>
              <a:rPr lang="en-US" u="sng" dirty="0"/>
              <a:t>all persons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What is the total daily work burden (“time poverty”) for women across states?</a:t>
            </a:r>
          </a:p>
          <a:p>
            <a:pPr lvl="1"/>
            <a:r>
              <a:rPr lang="en-US" dirty="0"/>
              <a:t>Are there differences in leisure time across states? </a:t>
            </a:r>
          </a:p>
          <a:p>
            <a:r>
              <a:rPr lang="en-US" dirty="0"/>
              <a:t>Informal sector</a:t>
            </a:r>
          </a:p>
          <a:p>
            <a:pPr lvl="1"/>
            <a:r>
              <a:rPr lang="en-US" dirty="0"/>
              <a:t>Does the time use survey pick up work in this sector that is not picked up in the Periodic Labor Force Survey?</a:t>
            </a:r>
          </a:p>
          <a:p>
            <a:pPr lvl="1"/>
            <a:r>
              <a:rPr lang="en-US" dirty="0"/>
              <a:t>More context in text for the prevalence of this sector by state and by urbanicity</a:t>
            </a:r>
          </a:p>
          <a:p>
            <a:pPr lvl="1"/>
            <a:r>
              <a:rPr lang="en-US" dirty="0"/>
              <a:t>Can women easily combine paid and unpaid activities (multitasking)?</a:t>
            </a:r>
          </a:p>
        </p:txBody>
      </p:sp>
    </p:spTree>
    <p:extLst>
      <p:ext uri="{BB962C8B-B14F-4D97-AF65-F5344CB8AC3E}">
        <p14:creationId xmlns:p14="http://schemas.microsoft.com/office/powerpoint/2010/main" val="139008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95300" y="1828800"/>
            <a:ext cx="11201400" cy="3811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3600" dirty="0"/>
              <a:t>Sabrina Wulff Pabilonia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Office of Productivity and Technology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Bureau of Labor Statistics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www.bls.gov/dpr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202-691-5614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Pabilonia.Sabrina@bls.gov</a:t>
            </a:r>
          </a:p>
        </p:txBody>
      </p:sp>
    </p:spTree>
    <p:extLst>
      <p:ext uri="{BB962C8B-B14F-4D97-AF65-F5344CB8AC3E}">
        <p14:creationId xmlns:p14="http://schemas.microsoft.com/office/powerpoint/2010/main" val="153521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AA28-5160-4C76-B1F4-646ADB97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C4B9-D01F-42FF-ACD8-584254C4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time use data to highlight the paid and unpaid work of men and women across India’s states (SNA/non-SNA work)</a:t>
            </a:r>
          </a:p>
          <a:p>
            <a:pPr lvl="1"/>
            <a:r>
              <a:rPr lang="en-US" dirty="0"/>
              <a:t>Rural/urban differences</a:t>
            </a:r>
          </a:p>
          <a:p>
            <a:r>
              <a:rPr lang="en-US" dirty="0"/>
              <a:t>Test whether unpaid work crowds out paid work for women</a:t>
            </a:r>
          </a:p>
          <a:p>
            <a:r>
              <a:rPr lang="en-US" dirty="0"/>
              <a:t>Test whether the Periodic Labor Force Survey captures paid work activities using time diary data</a:t>
            </a:r>
          </a:p>
        </p:txBody>
      </p:sp>
    </p:spTree>
    <p:extLst>
      <p:ext uri="{BB962C8B-B14F-4D97-AF65-F5344CB8AC3E}">
        <p14:creationId xmlns:p14="http://schemas.microsoft.com/office/powerpoint/2010/main" val="358249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44C6-48E0-48F8-B050-9ACF6780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17502"/>
            <a:ext cx="11201400" cy="804672"/>
          </a:xfrm>
        </p:spPr>
        <p:txBody>
          <a:bodyPr/>
          <a:lstStyle/>
          <a:p>
            <a:r>
              <a:rPr lang="en-US" dirty="0"/>
              <a:t>2019 Time Use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1DA6-6B64-491C-B57A-AEFFA371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22174"/>
            <a:ext cx="11201400" cy="4979131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First full-scale time use survey across India’s 30 states</a:t>
            </a:r>
          </a:p>
          <a:p>
            <a:pPr lvl="1"/>
            <a:r>
              <a:rPr lang="en-US" dirty="0">
                <a:latin typeface="+mn-lt"/>
              </a:rPr>
              <a:t>1998-99 time use survey covered only 6 states</a:t>
            </a:r>
          </a:p>
          <a:p>
            <a:r>
              <a:rPr lang="en-US" sz="2800" dirty="0">
                <a:latin typeface="+mn-lt"/>
              </a:rPr>
              <a:t>January – December</a:t>
            </a:r>
          </a:p>
          <a:p>
            <a:r>
              <a:rPr lang="en-US" sz="2800" dirty="0">
                <a:latin typeface="+mn-lt"/>
              </a:rPr>
              <a:t>138,799 households and 447,250 persons</a:t>
            </a:r>
          </a:p>
          <a:p>
            <a:pPr lvl="1"/>
            <a:r>
              <a:rPr lang="en-US" dirty="0">
                <a:latin typeface="+mn-lt"/>
              </a:rPr>
              <a:t>Time diaries for all household members aged 6+</a:t>
            </a:r>
          </a:p>
          <a:p>
            <a:pPr lvl="1"/>
            <a:r>
              <a:rPr lang="en-US" dirty="0">
                <a:latin typeface="+mn-lt"/>
              </a:rPr>
              <a:t>This project uses diaries for persons aged 15–59</a:t>
            </a:r>
          </a:p>
          <a:p>
            <a:r>
              <a:rPr lang="en-US" sz="2800" dirty="0">
                <a:latin typeface="+mn-lt"/>
              </a:rPr>
              <a:t>Time diary covers a 24-hour-period beginning at 4:00 A.M. on the day before the interview 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and ending at 4:00 A.M. on the day of the interview. </a:t>
            </a:r>
            <a:r>
              <a:rPr lang="en-US" sz="2800" dirty="0">
                <a:latin typeface="+mn-lt"/>
              </a:rPr>
              <a:t>(short recall)</a:t>
            </a:r>
          </a:p>
          <a:p>
            <a:r>
              <a:rPr lang="en-US" sz="2800" dirty="0">
                <a:latin typeface="+mn-lt"/>
              </a:rPr>
              <a:t>Asked about primary and secondary activities for 9 different time use categories </a:t>
            </a:r>
          </a:p>
        </p:txBody>
      </p:sp>
    </p:spTree>
    <p:extLst>
      <p:ext uri="{BB962C8B-B14F-4D97-AF65-F5344CB8AC3E}">
        <p14:creationId xmlns:p14="http://schemas.microsoft.com/office/powerpoint/2010/main" val="212391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002B-F861-49D8-AC86-29C05DC7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38327"/>
            <a:ext cx="11201400" cy="804672"/>
          </a:xfrm>
        </p:spPr>
        <p:txBody>
          <a:bodyPr/>
          <a:lstStyle/>
          <a:p>
            <a:r>
              <a:rPr lang="en-US" dirty="0"/>
              <a:t>Time Use Categories</a:t>
            </a:r>
            <a:br>
              <a:rPr lang="en-US" dirty="0"/>
            </a:br>
            <a:r>
              <a:rPr lang="en-US" sz="2000" dirty="0"/>
              <a:t>(Based on International Classification of Activities for Time Use Statistics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DEF9-289A-429F-AD71-426CC0A47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Employment and related activities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Production of goods for own final use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Unpaid domestic services for household members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Unpaid caregiving services for household members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Unpaid volunteer, trainee and other unpaid work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Learning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Socializing and communication, community participation and religious practice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Culture, leisure, mass-media and sports practices</a:t>
            </a:r>
          </a:p>
          <a:p>
            <a:pPr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Self-care and maintenance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40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1072-B827-4835-ABD0-5313F899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EA312-464B-4757-9B88-164FF6A27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261872"/>
                <a:ext cx="11201400" cy="4483608"/>
              </a:xfrm>
            </p:spPr>
            <p:txBody>
              <a:bodyPr/>
              <a:lstStyle/>
              <a:p>
                <a:r>
                  <a:rPr lang="en-US" dirty="0"/>
                  <a:t>Calculate female-male differences in the worker-population ratio from the Periodic Labor Force Survey and time use </a:t>
                </a:r>
                <a:r>
                  <a:rPr lang="en-US" u="sng" dirty="0"/>
                  <a:t>participation </a:t>
                </a:r>
                <a:r>
                  <a:rPr lang="en-US" dirty="0"/>
                  <a:t>from Time Use Survey across Indian States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Female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orker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population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ratio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ale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orker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population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4"/>
                <a:endParaRPr lang="en-US" i="1" dirty="0">
                  <a:latin typeface="Cambria Math" panose="02040503050406030204" pitchFamily="18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Female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participating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primary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secondary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un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paid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work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activities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nor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Male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participating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primary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secondary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unpaid</m:t>
                          </m:r>
                          <m:r>
                            <m:rPr>
                              <m:nor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work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activities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Rank states for each ratio</a:t>
                </a:r>
              </a:p>
              <a:p>
                <a:r>
                  <a:rPr lang="en-US" dirty="0"/>
                  <a:t>Calculate Spearman correlation coefficient (correlation in ranks)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EA312-464B-4757-9B88-164FF6A27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261872"/>
                <a:ext cx="11201400" cy="4483608"/>
              </a:xfrm>
              <a:blipFill>
                <a:blip r:embed="rId2"/>
                <a:stretch>
                  <a:fillRect l="-1034" t="-1766" r="-2176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24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AE36DD-9DA1-48C1-89C1-50F262A33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3" y="1119373"/>
            <a:ext cx="19232163" cy="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6E8DFF9-238E-417A-B012-684F91501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108118"/>
              </p:ext>
            </p:extLst>
          </p:nvPr>
        </p:nvGraphicFramePr>
        <p:xfrm>
          <a:off x="1754909" y="240145"/>
          <a:ext cx="8654473" cy="572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86508" imgH="3200615" progId="Excel.Chart.8">
                  <p:embed/>
                </p:oleObj>
              </mc:Choice>
              <mc:Fallback>
                <p:oleObj name="Chart" r:id="rId2" imgW="5486508" imgH="3200615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909" y="240145"/>
                        <a:ext cx="8654473" cy="5726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80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AE36DD-9DA1-48C1-89C1-50F262A33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3" y="1119373"/>
            <a:ext cx="19232163" cy="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6E8DFF9-238E-417A-B012-684F91501617}"/>
              </a:ext>
            </a:extLst>
          </p:cNvPr>
          <p:cNvGraphicFramePr>
            <a:graphicFrameLocks/>
          </p:cNvGraphicFramePr>
          <p:nvPr/>
        </p:nvGraphicFramePr>
        <p:xfrm>
          <a:off x="1754909" y="240145"/>
          <a:ext cx="8654473" cy="572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86508" imgH="3200615" progId="Excel.Chart.8">
                  <p:embed/>
                </p:oleObj>
              </mc:Choice>
              <mc:Fallback>
                <p:oleObj name="Chart" r:id="rId2" imgW="5486508" imgH="3200615" progId="Excel.Char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6E8DFF9-238E-417A-B012-684F9150161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909" y="240145"/>
                        <a:ext cx="8654473" cy="5726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49537F-ED97-4632-995F-C4D7A9505930}"/>
              </a:ext>
            </a:extLst>
          </p:cNvPr>
          <p:cNvSpPr/>
          <p:nvPr/>
        </p:nvSpPr>
        <p:spPr>
          <a:xfrm>
            <a:off x="5597236" y="2678545"/>
            <a:ext cx="230909" cy="23935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A59EB0-A984-44CA-8BF8-93E132A58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72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0011A7A-A930-415C-BF5F-F51EA19EA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447034"/>
              </p:ext>
            </p:extLst>
          </p:nvPr>
        </p:nvGraphicFramePr>
        <p:xfrm>
          <a:off x="228282" y="1363661"/>
          <a:ext cx="5684838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681964" imgH="3212870" progId="Excel.Chart.8">
                  <p:embed/>
                </p:oleObj>
              </mc:Choice>
              <mc:Fallback>
                <p:oleObj name="Chart" r:id="rId2" imgW="5681964" imgH="3212870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" y="1363661"/>
                        <a:ext cx="5684838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C7FE6C42-DDB2-4923-82DB-00CA10DB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12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3D6291F-056D-4CC4-9375-EFB433CEC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258819"/>
              </p:ext>
            </p:extLst>
          </p:nvPr>
        </p:nvGraphicFramePr>
        <p:xfrm>
          <a:off x="6096000" y="1363661"/>
          <a:ext cx="5684838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81964" imgH="3212870" progId="Excel.Chart.8">
                  <p:embed/>
                </p:oleObj>
              </mc:Choice>
              <mc:Fallback>
                <p:oleObj name="Chart" r:id="rId4" imgW="5681964" imgH="3212870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63661"/>
                        <a:ext cx="5684838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3E4BDA-C4C6-44CC-B065-E2C4276432E6}"/>
              </a:ext>
            </a:extLst>
          </p:cNvPr>
          <p:cNvSpPr/>
          <p:nvPr/>
        </p:nvSpPr>
        <p:spPr>
          <a:xfrm>
            <a:off x="2849732" y="2574524"/>
            <a:ext cx="142043" cy="173114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5F33B-EF85-460F-94C1-D1C410B09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7483" y="2480079"/>
            <a:ext cx="177488" cy="18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820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A599D729-591D-4759-9ED8-301693338D9F}"/>
    </a:ext>
  </a:extLst>
</a:theme>
</file>

<file path=ppt/theme/theme2.xml><?xml version="1.0" encoding="utf-8"?>
<a:theme xmlns:a="http://schemas.openxmlformats.org/drawingml/2006/main" name="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67D88B36-7266-430C-9E3B-FDFC33C298B7}"/>
    </a:ext>
  </a:extLst>
</a:theme>
</file>

<file path=ppt/theme/theme3.xml><?xml version="1.0" encoding="utf-8"?>
<a:theme xmlns:a="http://schemas.openxmlformats.org/drawingml/2006/main" name="Contact Informatio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F8C32204-564B-4169-9AB5-0F771E180D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618DA66BF54F4EA0C2EC35AA6094F4" ma:contentTypeVersion="0" ma:contentTypeDescription="Create a new document." ma:contentTypeScope="" ma:versionID="812a628ee1de80b8d852ddecb54e3de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705258-90B1-409C-84EC-11C8EA6D2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47A7B0C-0821-433A-8EA6-FE22DFCAEA69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D57739-CFE2-489B-80E7-1402192F26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BLS_Brand_core_widescreen_slides (6)</Template>
  <TotalTime>3852</TotalTime>
  <Words>929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Tahoma</vt:lpstr>
      <vt:lpstr>Wingdings</vt:lpstr>
      <vt:lpstr>Wingdings 3</vt:lpstr>
      <vt:lpstr>Custom Design</vt:lpstr>
      <vt:lpstr>BLS Trendline Content Slide</vt:lpstr>
      <vt:lpstr>Contact Information</vt:lpstr>
      <vt:lpstr>Chart</vt:lpstr>
      <vt:lpstr>Unpaid Work and Work Participation of Women: Insights from India’s Time Use Data</vt:lpstr>
      <vt:lpstr>Motivation and Background</vt:lpstr>
      <vt:lpstr>Paper Goals</vt:lpstr>
      <vt:lpstr>2019 Time Use Survey</vt:lpstr>
      <vt:lpstr>Time Use Categories (Based on International Classification of Activities for Time Use Statistics 2016)</vt:lpstr>
      <vt:lpstr>Method</vt:lpstr>
      <vt:lpstr>PowerPoint Presentation</vt:lpstr>
      <vt:lpstr>PowerPoint Presentation</vt:lpstr>
      <vt:lpstr>PowerPoint Presentation</vt:lpstr>
      <vt:lpstr>PowerPoint Presentation</vt:lpstr>
      <vt:lpstr>Paid and Unpaid Work Participation</vt:lpstr>
      <vt:lpstr>PowerPoint Presentation</vt:lpstr>
      <vt:lpstr>SNA production activities:</vt:lpstr>
      <vt:lpstr>PowerPoint Presentation</vt:lpstr>
      <vt:lpstr>PowerPoint Presentation</vt:lpstr>
      <vt:lpstr>PowerPoint Presentation</vt:lpstr>
      <vt:lpstr>PowerPoint Presentation</vt:lpstr>
      <vt:lpstr>Conclusion</vt:lpstr>
      <vt:lpstr>Next Steps</vt:lpstr>
      <vt:lpstr>Next Steps</vt:lpstr>
      <vt:lpstr>PowerPoint Presentation</vt:lpstr>
    </vt:vector>
  </TitlesOfParts>
  <Company>Bureau of Labor Statistics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Pabilonia, Sabrina - BLS</dc:creator>
  <cp:lastModifiedBy>Pabilonia, Sabrina - BLS</cp:lastModifiedBy>
  <cp:revision>90</cp:revision>
  <dcterms:created xsi:type="dcterms:W3CDTF">2021-08-13T18:26:11Z</dcterms:created>
  <dcterms:modified xsi:type="dcterms:W3CDTF">2021-08-22T22:31:24Z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0x010100AA618DA66BF54F4EA0C2EC35AA6094F4</vt:lpwstr>
  </property>
</Properties>
</file>