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7" r:id="rId3"/>
    <p:sldId id="268" r:id="rId4"/>
    <p:sldId id="275" r:id="rId5"/>
    <p:sldId id="276" r:id="rId6"/>
    <p:sldId id="284" r:id="rId7"/>
    <p:sldId id="329" r:id="rId8"/>
    <p:sldId id="330" r:id="rId9"/>
    <p:sldId id="286" r:id="rId10"/>
    <p:sldId id="278" r:id="rId11"/>
    <p:sldId id="288" r:id="rId12"/>
    <p:sldId id="338" r:id="rId13"/>
    <p:sldId id="339" r:id="rId14"/>
    <p:sldId id="340" r:id="rId15"/>
    <p:sldId id="341" r:id="rId16"/>
    <p:sldId id="262" r:id="rId17"/>
    <p:sldId id="315" r:id="rId18"/>
    <p:sldId id="296" r:id="rId19"/>
    <p:sldId id="331" r:id="rId20"/>
    <p:sldId id="298" r:id="rId21"/>
    <p:sldId id="299" r:id="rId22"/>
    <p:sldId id="310" r:id="rId23"/>
    <p:sldId id="312" r:id="rId24"/>
    <p:sldId id="314" r:id="rId25"/>
    <p:sldId id="311" r:id="rId26"/>
    <p:sldId id="301" r:id="rId27"/>
    <p:sldId id="263" r:id="rId28"/>
    <p:sldId id="343" r:id="rId29"/>
    <p:sldId id="342" r:id="rId30"/>
    <p:sldId id="319" r:id="rId31"/>
    <p:sldId id="322" r:id="rId32"/>
    <p:sldId id="324" r:id="rId33"/>
    <p:sldId id="327" r:id="rId34"/>
    <p:sldId id="326" r:id="rId35"/>
    <p:sldId id="295" r:id="rId36"/>
    <p:sldId id="317" r:id="rId37"/>
    <p:sldId id="328" r:id="rId38"/>
    <p:sldId id="265" r:id="rId39"/>
    <p:sldId id="266" r:id="rId40"/>
    <p:sldId id="26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3916" autoAdjust="0"/>
  </p:normalViewPr>
  <p:slideViewPr>
    <p:cSldViewPr snapToGrid="0">
      <p:cViewPr varScale="1">
        <p:scale>
          <a:sx n="57" d="100"/>
          <a:sy n="57" d="100"/>
        </p:scale>
        <p:origin x="102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246"/>
    </p:cViewPr>
  </p:sorterViewPr>
  <p:notesViewPr>
    <p:cSldViewPr snapToGrid="0">
      <p:cViewPr varScale="1">
        <p:scale>
          <a:sx n="48" d="100"/>
          <a:sy n="48" d="100"/>
        </p:scale>
        <p:origin x="2754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3876163B-95D3-44D3-9702-3C20AD6B3C43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60F2FB48-B3B1-4BA0-BD3F-AE6DD00D8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69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E02864A5-2B9B-44DC-A0EB-5CC5840BA6E2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408CE21B-751C-44EC-BF6E-6C6F591CB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0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26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88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96012" cy="3486150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47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116" indent="-274250" defTabSz="89647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9949" indent="-219695" defTabSz="89647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0816" indent="-219695" defTabSz="89647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1679" indent="-219695" defTabSz="89647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6326" indent="-219695" defTabSz="8964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0972" indent="-219695" defTabSz="8964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5617" indent="-219695" defTabSz="8964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80264" indent="-219695" defTabSz="8964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943340-A88D-4F9A-91F7-3C5641350D51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2372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96012" cy="3486150"/>
          </a:xfrm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0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98" indent="-284521" defTabSz="9300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45" indent="-227925" defTabSz="9300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523" indent="-227925" defTabSz="9300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97" indent="-227925" defTabSz="9300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6448" indent="-227925" defTabSz="9300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6998" indent="-227925" defTabSz="9300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7546" indent="-227925" defTabSz="9300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8097" indent="-227925" defTabSz="9300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9EED0D-17CD-4F64-83D3-88E1F2D6023C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1893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0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98" indent="-284521" defTabSz="9300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45" indent="-227925" defTabSz="9300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523" indent="-227925" defTabSz="9300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97" indent="-227925" defTabSz="9300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6448" indent="-227925" defTabSz="9300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6998" indent="-227925" defTabSz="9300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7546" indent="-227925" defTabSz="9300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8097" indent="-227925" defTabSz="9300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47AC9B-1918-4008-858B-F10EAD61EF4C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6012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5663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0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98" indent="-284521" defTabSz="9300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45" indent="-227925" defTabSz="9300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523" indent="-227925" defTabSz="9300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97" indent="-227925" defTabSz="9300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6448" indent="-227925" defTabSz="9300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6998" indent="-227925" defTabSz="9300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7546" indent="-227925" defTabSz="9300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8097" indent="-227925" defTabSz="9300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47AC9B-1918-4008-858B-F10EAD61EF4C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6012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8164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41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3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BC257-5188-4116-BE18-CDBBAB3DAE2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45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50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5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62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95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1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28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46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213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75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249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08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24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9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863BB-08B4-43B4-8108-8DC03CB7CDB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972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481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773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684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664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996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583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212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416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24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9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FAD62-4584-419E-8F2D-FB79E759F7C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17395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6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FBA83F-0380-4880-BE0D-1BF063B8D65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68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863BB-08B4-43B4-8108-8DC03CB7CD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73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863BB-08B4-43B4-8108-8DC03CB7CDB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41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863BB-08B4-43B4-8108-8DC03CB7CDB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78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E21B-751C-44EC-BF6E-6C6F591CB0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4F3F-C1F9-4516-B413-EE9205995DF3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613E-3993-400C-9ECB-26197DA2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8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4F3F-C1F9-4516-B413-EE9205995DF3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613E-3993-400C-9ECB-26197DA2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3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4F3F-C1F9-4516-B413-EE9205995DF3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613E-3993-400C-9ECB-26197DA2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3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buFont typeface="Calibri" panose="020F0502020204030204" pitchFamily="34" charset="0"/>
              <a:buChar char="–"/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4F3F-C1F9-4516-B413-EE9205995DF3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613E-3993-400C-9ECB-26197DA2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6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4F3F-C1F9-4516-B413-EE9205995DF3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613E-3993-400C-9ECB-26197DA2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4F3F-C1F9-4516-B413-EE9205995DF3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613E-3993-400C-9ECB-26197DA2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6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4F3F-C1F9-4516-B413-EE9205995DF3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613E-3993-400C-9ECB-26197DA2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7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4F3F-C1F9-4516-B413-EE9205995DF3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613E-3993-400C-9ECB-26197DA2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1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4F3F-C1F9-4516-B413-EE9205995DF3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613E-3993-400C-9ECB-26197DA2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4F3F-C1F9-4516-B413-EE9205995DF3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613E-3993-400C-9ECB-26197DA2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3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4F3F-C1F9-4516-B413-EE9205995DF3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613E-3993-400C-9ECB-26197DA2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E4F3F-C1F9-4516-B413-EE9205995DF3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F613E-3993-400C-9ECB-26197DA2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2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Big Data for </a:t>
            </a:r>
            <a:r>
              <a:rPr lang="en-US" b="1" dirty="0"/>
              <a:t>21</a:t>
            </a:r>
            <a:r>
              <a:rPr lang="en-US" b="1" baseline="30000" dirty="0"/>
              <a:t>st</a:t>
            </a:r>
            <a:r>
              <a:rPr lang="en-US" b="1" dirty="0"/>
              <a:t> Century Economic </a:t>
            </a:r>
            <a:r>
              <a:rPr lang="en-US" b="1" dirty="0" smtClean="0"/>
              <a:t>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Katharine G. Abraham, University of Maryland</a:t>
            </a:r>
          </a:p>
          <a:p>
            <a:r>
              <a:rPr lang="en-US" dirty="0" err="1" smtClean="0"/>
              <a:t>Ruggles</a:t>
            </a:r>
            <a:r>
              <a:rPr lang="en-US" dirty="0" smtClean="0"/>
              <a:t> Lecture</a:t>
            </a:r>
          </a:p>
          <a:p>
            <a:r>
              <a:rPr lang="en-US" smtClean="0"/>
              <a:t>August 23, 2021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1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to the rescue?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0079"/>
            <a:ext cx="10515600" cy="462688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Natively digital data have proliferated in recent years</a:t>
            </a:r>
          </a:p>
          <a:p>
            <a:r>
              <a:rPr lang="en-US" dirty="0" smtClean="0"/>
              <a:t>Economic statistics agencies considerable experience with </a:t>
            </a:r>
            <a:r>
              <a:rPr lang="en-US" i="1" dirty="0" smtClean="0"/>
              <a:t>administrative </a:t>
            </a:r>
            <a:r>
              <a:rPr lang="en-US" dirty="0" smtClean="0"/>
              <a:t>big data</a:t>
            </a:r>
            <a:endParaRPr lang="en-US" dirty="0"/>
          </a:p>
          <a:p>
            <a:r>
              <a:rPr lang="en-US" dirty="0" smtClean="0"/>
              <a:t>New frontier: Use of naturally occurring data from </a:t>
            </a:r>
            <a:r>
              <a:rPr lang="en-US" i="1" dirty="0" smtClean="0"/>
              <a:t>private sources </a:t>
            </a:r>
            <a:r>
              <a:rPr lang="en-US" dirty="0" smtClean="0"/>
              <a:t>in the production of economic statistics to:</a:t>
            </a:r>
          </a:p>
          <a:p>
            <a:pPr lvl="1"/>
            <a:r>
              <a:rPr lang="en-US" dirty="0" smtClean="0"/>
              <a:t>Reduce respondent burden</a:t>
            </a:r>
          </a:p>
          <a:p>
            <a:pPr lvl="1"/>
            <a:r>
              <a:rPr lang="en-US" dirty="0" smtClean="0"/>
              <a:t>Increase timeliness and/or reduce revisions of published data</a:t>
            </a:r>
          </a:p>
          <a:p>
            <a:pPr lvl="1"/>
            <a:r>
              <a:rPr lang="en-US" dirty="0" smtClean="0"/>
              <a:t>Increase the granularity of published data</a:t>
            </a:r>
          </a:p>
          <a:p>
            <a:pPr lvl="1"/>
            <a:r>
              <a:rPr lang="en-US" dirty="0" smtClean="0"/>
              <a:t>Lower statistical agency costs?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3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 smtClean="0"/>
              <a:t>Wealth of naturally occurring private data</a:t>
            </a:r>
            <a:endParaRPr lang="en-US" altLang="en-US" sz="40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Scanner data from retail outlets</a:t>
            </a:r>
          </a:p>
          <a:p>
            <a:r>
              <a:rPr lang="en-US" altLang="en-US" dirty="0" smtClean="0"/>
              <a:t>Prices, product </a:t>
            </a:r>
            <a:r>
              <a:rPr lang="en-US" altLang="en-US" dirty="0"/>
              <a:t>characteristics </a:t>
            </a:r>
            <a:r>
              <a:rPr lang="en-US" altLang="en-US" dirty="0" smtClean="0"/>
              <a:t>and other information on the </a:t>
            </a:r>
            <a:r>
              <a:rPr lang="en-US" altLang="en-US" dirty="0"/>
              <a:t>Web</a:t>
            </a:r>
          </a:p>
          <a:p>
            <a:r>
              <a:rPr lang="en-US" altLang="en-US" dirty="0" smtClean="0"/>
              <a:t>Credit </a:t>
            </a:r>
            <a:r>
              <a:rPr lang="en-US" altLang="en-US" dirty="0"/>
              <a:t>card transactions data (e.g., JP Morgan Chase data, Spending Pulse MasterCard data)</a:t>
            </a:r>
          </a:p>
          <a:p>
            <a:r>
              <a:rPr lang="en-US" altLang="en-US" dirty="0"/>
              <a:t>Payroll processing and scheduling data</a:t>
            </a:r>
          </a:p>
          <a:p>
            <a:r>
              <a:rPr lang="en-US" altLang="en-US" dirty="0" smtClean="0"/>
              <a:t>Sensor </a:t>
            </a:r>
            <a:r>
              <a:rPr lang="en-US" altLang="en-US" dirty="0"/>
              <a:t>data (e.g., satellite imaging, traffic cameras)</a:t>
            </a:r>
          </a:p>
          <a:p>
            <a:r>
              <a:rPr lang="en-US" altLang="en-US" dirty="0"/>
              <a:t>GPS tracking data (e.g., tractors, trucks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3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55297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800" dirty="0" smtClean="0"/>
              <a:t>Considerations in incorporating naturally </a:t>
            </a:r>
            <a:r>
              <a:rPr lang="en-US" altLang="en-US" sz="3800" dirty="0"/>
              <a:t>occurring </a:t>
            </a:r>
            <a:r>
              <a:rPr lang="en-US" altLang="en-US" sz="3800" dirty="0" smtClean="0"/>
              <a:t>data into official statistics</a:t>
            </a:r>
            <a:endParaRPr lang="en-US" altLang="en-US" sz="38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800" dirty="0"/>
              <a:t>Survey data</a:t>
            </a:r>
          </a:p>
          <a:p>
            <a:pPr eaLnBrk="1" hangingPunct="1"/>
            <a:r>
              <a:rPr lang="en-US" altLang="en-US" sz="2200" dirty="0"/>
              <a:t>Small but representative share of target population observed directly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r>
              <a:rPr lang="en-US" altLang="en-US" sz="2200" dirty="0"/>
              <a:t>Data elements selected to meet statistical needs</a:t>
            </a:r>
          </a:p>
          <a:p>
            <a:pPr eaLnBrk="1" hangingPunct="1"/>
            <a:endParaRPr lang="en-US" altLang="en-US" sz="2200" dirty="0"/>
          </a:p>
          <a:p>
            <a:r>
              <a:rPr lang="en-US" altLang="en-US" sz="2200" dirty="0"/>
              <a:t>Quality control central to survey process, though errors in measurement may </a:t>
            </a:r>
            <a:r>
              <a:rPr lang="en-US" altLang="en-US" sz="2200" dirty="0" smtClean="0"/>
              <a:t>arise</a:t>
            </a:r>
            <a:endParaRPr lang="en-US" altLang="en-US" sz="2200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72200" y="1844382"/>
            <a:ext cx="5181600" cy="435133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800" dirty="0"/>
              <a:t>Naturally occurring data</a:t>
            </a:r>
          </a:p>
          <a:p>
            <a:pPr eaLnBrk="1" hangingPunct="1"/>
            <a:r>
              <a:rPr lang="en-US" altLang="en-US" sz="2200" dirty="0"/>
              <a:t>Large but not necessarily representative </a:t>
            </a:r>
            <a:r>
              <a:rPr lang="en-US" altLang="en-US" sz="2200" dirty="0" smtClean="0"/>
              <a:t>convenience samples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r>
              <a:rPr lang="en-US" altLang="en-US" sz="2200" dirty="0"/>
              <a:t>Data elements reflect needs and constraints of </a:t>
            </a:r>
            <a:r>
              <a:rPr lang="en-US" altLang="en-US" sz="2200" dirty="0" smtClean="0"/>
              <a:t>business processes</a:t>
            </a:r>
          </a:p>
          <a:p>
            <a:pPr eaLnBrk="1" hangingPunct="1"/>
            <a:endParaRPr lang="en-US" altLang="en-US" sz="2200" dirty="0"/>
          </a:p>
          <a:p>
            <a:r>
              <a:rPr lang="en-US" altLang="en-US" sz="2200" dirty="0"/>
              <a:t>Data elements relevant to business processes most likely to be </a:t>
            </a:r>
            <a:r>
              <a:rPr lang="en-US" altLang="en-US" sz="2200" dirty="0" smtClean="0"/>
              <a:t>accurate</a:t>
            </a:r>
            <a:endParaRPr lang="en-US" alt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3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Considerations in incorporating naturally occurring data into official </a:t>
            </a:r>
            <a:r>
              <a:rPr lang="en-US" altLang="en-US" sz="4000" dirty="0" smtClean="0"/>
              <a:t>statistics (continued</a:t>
            </a:r>
            <a:r>
              <a:rPr lang="en-US" altLang="en-US" sz="4000" dirty="0"/>
              <a:t>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Survey data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Comparability </a:t>
            </a:r>
            <a:r>
              <a:rPr lang="en-US" altLang="en-US" sz="2200" dirty="0"/>
              <a:t>of data over time controlled by survey </a:t>
            </a:r>
            <a:r>
              <a:rPr lang="en-US" altLang="en-US" sz="2200" dirty="0" smtClean="0"/>
              <a:t>statistician</a:t>
            </a:r>
          </a:p>
          <a:p>
            <a:pPr>
              <a:lnSpc>
                <a:spcPct val="80000"/>
              </a:lnSpc>
            </a:pPr>
            <a:endParaRPr lang="en-US" altLang="en-US" sz="2200" dirty="0" smtClean="0"/>
          </a:p>
          <a:p>
            <a:pPr>
              <a:lnSpc>
                <a:spcPct val="80000"/>
              </a:lnSpc>
            </a:pPr>
            <a:r>
              <a:rPr lang="en-US" altLang="en-US" sz="2200" dirty="0"/>
              <a:t>Data records designed for statistical analysis; typically well documented</a:t>
            </a:r>
          </a:p>
          <a:p>
            <a:pPr>
              <a:lnSpc>
                <a:spcPct val="80000"/>
              </a:lnSpc>
            </a:pPr>
            <a:r>
              <a:rPr lang="en-US" altLang="en-US" sz="2200" dirty="0" smtClean="0"/>
              <a:t>Data </a:t>
            </a:r>
            <a:r>
              <a:rPr lang="en-US" altLang="en-US" sz="2200" dirty="0"/>
              <a:t>“owned” by statistical agency, typically collected from respondents under a pledge of </a:t>
            </a:r>
            <a:r>
              <a:rPr lang="en-US" altLang="en-US" sz="2200" dirty="0" smtClean="0"/>
              <a:t>confidentiality</a:t>
            </a: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Naturally occurring data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Comparability </a:t>
            </a:r>
            <a:r>
              <a:rPr lang="en-US" altLang="en-US" sz="2200" dirty="0"/>
              <a:t>of data over time may be disrupted by changes </a:t>
            </a:r>
            <a:r>
              <a:rPr lang="en-US" altLang="en-US" sz="2200" dirty="0" smtClean="0"/>
              <a:t>in business </a:t>
            </a:r>
            <a:r>
              <a:rPr lang="en-US" altLang="en-US" sz="2200" dirty="0"/>
              <a:t>requirements</a:t>
            </a:r>
          </a:p>
          <a:p>
            <a:pPr>
              <a:lnSpc>
                <a:spcPct val="80000"/>
              </a:lnSpc>
            </a:pPr>
            <a:r>
              <a:rPr lang="en-US" altLang="en-US" sz="2200" dirty="0"/>
              <a:t>Data records reflect business purposes; may or may not be well documented</a:t>
            </a:r>
            <a:endParaRPr lang="en-US" altLang="en-US" sz="2300" dirty="0"/>
          </a:p>
          <a:p>
            <a:pPr>
              <a:lnSpc>
                <a:spcPct val="80000"/>
              </a:lnSpc>
            </a:pPr>
            <a:r>
              <a:rPr lang="en-US" altLang="en-US" sz="2200" dirty="0" smtClean="0"/>
              <a:t>Data </a:t>
            </a:r>
            <a:r>
              <a:rPr lang="en-US" altLang="en-US" sz="2200" dirty="0"/>
              <a:t>“owned” by </a:t>
            </a:r>
            <a:r>
              <a:rPr lang="en-US" altLang="en-US" sz="2200" dirty="0" smtClean="0"/>
              <a:t>business </a:t>
            </a:r>
            <a:r>
              <a:rPr lang="en-US" altLang="en-US" sz="2200" dirty="0"/>
              <a:t>where it was generated; obtaining data may be expensive or raise legal, business or other </a:t>
            </a:r>
            <a:r>
              <a:rPr lang="en-US" altLang="en-US" sz="2200" dirty="0" smtClean="0"/>
              <a:t>concerns (including concerns about relying on a monopoly provider)</a:t>
            </a: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6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Considerations in incorporating naturally occurring data into official </a:t>
            </a:r>
            <a:r>
              <a:rPr lang="en-US" altLang="en-US" sz="4000" dirty="0" smtClean="0"/>
              <a:t>statistics (continued</a:t>
            </a:r>
            <a:r>
              <a:rPr lang="en-US" altLang="en-US" sz="4000" dirty="0"/>
              <a:t>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Survey data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Agencies’ physical and human infrastructure developed for collection and processing of survey data</a:t>
            </a:r>
            <a:endParaRPr lang="en-US" altLang="en-US" sz="22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Naturally occurring data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Naturally occurring data sets require enhancements to computing capacity and additional staff skills</a:t>
            </a: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5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criteria for deciding when to adopt big data for official statistics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53334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Collecting data using current methods has become difficult or is proving inadequate to meet users’ demands</a:t>
            </a:r>
          </a:p>
          <a:p>
            <a:r>
              <a:rPr lang="en-US" dirty="0" smtClean="0"/>
              <a:t>Alternative data a good fit for the intended purpose</a:t>
            </a:r>
          </a:p>
          <a:p>
            <a:r>
              <a:rPr lang="en-US" dirty="0" smtClean="0"/>
              <a:t>Quality of estimates of similar or better quality</a:t>
            </a:r>
          </a:p>
          <a:p>
            <a:r>
              <a:rPr lang="en-US" dirty="0" smtClean="0"/>
              <a:t>Costs are lower or added cost can be justified based on improvements to estimates</a:t>
            </a:r>
          </a:p>
          <a:p>
            <a:r>
              <a:rPr lang="en-US" dirty="0" smtClean="0"/>
              <a:t>Risk of relying on 3</a:t>
            </a:r>
            <a:r>
              <a:rPr lang="en-US" baseline="30000" dirty="0" smtClean="0"/>
              <a:t>rd</a:t>
            </a:r>
            <a:r>
              <a:rPr lang="en-US" dirty="0" smtClean="0"/>
              <a:t>-party data suppliers can be mitigated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4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7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BLS: Using big data to improve the Consumer Price Index (CPI)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071"/>
            <a:ext cx="10515600" cy="467089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CPI price data collected by surveying businesses and rental units</a:t>
            </a:r>
          </a:p>
          <a:p>
            <a:pPr lvl="1"/>
            <a:r>
              <a:rPr lang="en-US" dirty="0" smtClean="0"/>
              <a:t>Commodities and Services Survey: ~94,000 prices per month</a:t>
            </a:r>
          </a:p>
          <a:p>
            <a:pPr lvl="1"/>
            <a:r>
              <a:rPr lang="en-US" dirty="0" smtClean="0"/>
              <a:t>Housing Survey: ~8,000 rental housing unit quotes per month</a:t>
            </a:r>
          </a:p>
          <a:p>
            <a:pPr lvl="1"/>
            <a:r>
              <a:rPr lang="en-US" dirty="0" smtClean="0"/>
              <a:t>Majority of data collected by personal visit</a:t>
            </a:r>
          </a:p>
          <a:p>
            <a:r>
              <a:rPr lang="en-US" dirty="0" smtClean="0"/>
              <a:t>Program underway to substitute data from alternative sources where feasible and cost-effective</a:t>
            </a:r>
          </a:p>
          <a:p>
            <a:pPr lvl="1"/>
            <a:r>
              <a:rPr lang="en-US" dirty="0" smtClean="0"/>
              <a:t>Similar programs underway at ONS and Statistics Canada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80E078F8-9108-4085-A375-0F7ADFBC110B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722438"/>
          <a:ext cx="5969000" cy="399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Document" r:id="rId4" imgW="6085501" imgH="4069867" progId="Word.Document.12">
                  <p:embed/>
                </p:oleObj>
              </mc:Choice>
              <mc:Fallback>
                <p:oleObj name="Document" r:id="rId4" imgW="6085501" imgH="4069867" progId="Word.Document.12">
                  <p:embed/>
                  <p:pic>
                    <p:nvPicPr>
                      <p:cNvPr id="3" name="Content Placeholder 2">
                        <a:extLst>
                          <a:ext uri="{FF2B5EF4-FFF2-40B4-BE49-F238E27FC236}">
                            <a16:creationId xmlns:a16="http://schemas.microsoft.com/office/drawing/2014/main" id="{80E078F8-9108-4085-A375-0F7ADFBC1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722438"/>
                        <a:ext cx="5969000" cy="3992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F3AA80F-AB8D-43A9-A775-7E105C22BE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166448"/>
              </p:ext>
            </p:extLst>
          </p:nvPr>
        </p:nvGraphicFramePr>
        <p:xfrm>
          <a:off x="248477" y="74544"/>
          <a:ext cx="11483978" cy="6614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Document" r:id="rId6" imgW="9329436" imgH="6541770" progId="Word.Document.12">
                  <p:embed/>
                </p:oleObj>
              </mc:Choice>
              <mc:Fallback>
                <p:oleObj name="Document" r:id="rId6" imgW="9329436" imgH="6541770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F3AA80F-AB8D-43A9-A775-7E105C22BE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8477" y="74544"/>
                        <a:ext cx="11483978" cy="6614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8477" y="6527936"/>
            <a:ext cx="845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Paplomatas</a:t>
            </a:r>
            <a:r>
              <a:rPr lang="en-US" dirty="0" smtClean="0"/>
              <a:t> (2021)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BEA: Using big data to improve early GDP estimates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GDP “advance” estimates released one month after end of quarter</a:t>
            </a:r>
          </a:p>
          <a:p>
            <a:pPr lvl="1"/>
            <a:r>
              <a:rPr lang="en-US" dirty="0" smtClean="0"/>
              <a:t>Data from Census Quarterly Services Survey (QSS) not yet available</a:t>
            </a:r>
          </a:p>
          <a:p>
            <a:pPr lvl="1"/>
            <a:r>
              <a:rPr lang="en-US" dirty="0" smtClean="0"/>
              <a:t>Estimated services spending for that release extrapolated from past data</a:t>
            </a:r>
          </a:p>
          <a:p>
            <a:r>
              <a:rPr lang="en-US" dirty="0" smtClean="0"/>
              <a:t>BEA researchers explored methods for “</a:t>
            </a:r>
            <a:r>
              <a:rPr lang="en-US" dirty="0" err="1" smtClean="0"/>
              <a:t>nowcasting</a:t>
            </a:r>
            <a:r>
              <a:rPr lang="en-US" dirty="0" smtClean="0"/>
              <a:t>” QSS estimates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ested models based on different algorithms and different predictor variables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y</a:t>
            </a:r>
            <a:r>
              <a:rPr lang="en-US" baseline="-25000" dirty="0" err="1" smtClean="0"/>
              <a:t>it</a:t>
            </a:r>
            <a:r>
              <a:rPr lang="en-US" dirty="0" smtClean="0"/>
              <a:t> quarterly growth in industry 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m</a:t>
            </a:r>
            <a:r>
              <a:rPr lang="en-US" dirty="0" smtClean="0"/>
              <a:t> algorithm, and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k</a:t>
            </a:r>
            <a:r>
              <a:rPr lang="en-US" dirty="0" smtClean="0"/>
              <a:t> variable selection operator </a:t>
            </a:r>
          </a:p>
          <a:p>
            <a:pPr lvl="1"/>
            <a:r>
              <a:rPr lang="en-US" dirty="0" smtClean="0"/>
              <a:t>Candidate X’s include traditional </a:t>
            </a:r>
            <a:r>
              <a:rPr lang="en-US" dirty="0"/>
              <a:t>data (employment, prices) and nontraditional data (credit card transactions, Google search queries)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6439DED-E48D-45B1-977D-4F6D0E747E7E}"/>
                  </a:ext>
                </a:extLst>
              </p:cNvPr>
              <p:cNvSpPr/>
              <p:nvPr/>
            </p:nvSpPr>
            <p:spPr>
              <a:xfrm>
                <a:off x="479474" y="3775456"/>
                <a:ext cx="7086600" cy="658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6439DED-E48D-45B1-977D-4F6D0E747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74" y="3775456"/>
                <a:ext cx="7086600" cy="6580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5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BEA: Using </a:t>
            </a:r>
            <a:r>
              <a:rPr lang="en-US" sz="4000" dirty="0" smtClean="0"/>
              <a:t>big data </a:t>
            </a:r>
            <a:r>
              <a:rPr lang="en-US" sz="4000" dirty="0"/>
              <a:t>to improve early GDP </a:t>
            </a:r>
            <a:r>
              <a:rPr lang="en-US" sz="4000" dirty="0" smtClean="0"/>
              <a:t>estimates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Reduce revisions </a:t>
            </a:r>
            <a:r>
              <a:rPr lang="en-US" dirty="0"/>
              <a:t>between advance and 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smtClean="0"/>
              <a:t>estimates</a:t>
            </a:r>
          </a:p>
          <a:p>
            <a:pPr lvl="1"/>
            <a:r>
              <a:rPr lang="en-US" dirty="0" smtClean="0"/>
              <a:t>Greatest reductions: Ensemble models using employment, credit </a:t>
            </a:r>
            <a:r>
              <a:rPr lang="en-US" dirty="0"/>
              <a:t>card data</a:t>
            </a:r>
          </a:p>
          <a:p>
            <a:pPr lvl="1"/>
            <a:r>
              <a:rPr lang="en-US" dirty="0" smtClean="0"/>
              <a:t>Significant improvements in predictions for a number of sectors</a:t>
            </a:r>
            <a:endParaRPr lang="en-US" dirty="0"/>
          </a:p>
          <a:p>
            <a:r>
              <a:rPr lang="en-US" dirty="0" err="1"/>
              <a:t>Nowcasting</a:t>
            </a:r>
            <a:r>
              <a:rPr lang="en-US" dirty="0"/>
              <a:t> has been incorporated </a:t>
            </a:r>
            <a:r>
              <a:rPr lang="en-US" dirty="0" smtClean="0"/>
              <a:t>into </a:t>
            </a:r>
            <a:r>
              <a:rPr lang="en-US" dirty="0"/>
              <a:t>GDP production </a:t>
            </a:r>
            <a:r>
              <a:rPr lang="en-US" dirty="0" smtClean="0"/>
              <a:t>process</a:t>
            </a:r>
          </a:p>
          <a:p>
            <a:pPr lvl="1"/>
            <a:r>
              <a:rPr lang="en-US" dirty="0"/>
              <a:t>Most often used for health care services and software </a:t>
            </a:r>
            <a:r>
              <a:rPr lang="en-US" dirty="0" smtClean="0"/>
              <a:t>investment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4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and methods for U.S. economic statistics developed in years after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decades, surveys based on probability samples have provided reliable estimates at lower cost than complete enumerations</a:t>
            </a:r>
          </a:p>
          <a:p>
            <a:pPr lvl="1"/>
            <a:r>
              <a:rPr lang="en-US" dirty="0"/>
              <a:t>Surveys underlie estimates of employment, unemployment, earnings, labor turnover, job openings, production, sales, prices, …</a:t>
            </a:r>
          </a:p>
          <a:p>
            <a:pPr lvl="1"/>
            <a:r>
              <a:rPr lang="en-US" dirty="0" smtClean="0"/>
              <a:t>Samples designed to represent the population of interest</a:t>
            </a:r>
          </a:p>
          <a:p>
            <a:pPr lvl="1"/>
            <a:r>
              <a:rPr lang="en-US" dirty="0" smtClean="0"/>
              <a:t>Questionnaires designed to collect desired information</a:t>
            </a:r>
          </a:p>
          <a:p>
            <a:r>
              <a:rPr lang="en-US" dirty="0" smtClean="0"/>
              <a:t>Periodic censuses and administrative data provide benchmarks</a:t>
            </a:r>
          </a:p>
          <a:p>
            <a:r>
              <a:rPr lang="en-US" dirty="0" smtClean="0"/>
              <a:t>Tasks allocated across several statistical agencies</a:t>
            </a:r>
          </a:p>
          <a:p>
            <a:pPr lvl="1"/>
            <a:r>
              <a:rPr lang="en-US" dirty="0" smtClean="0"/>
              <a:t>Bureau of Labor Statistics (BLS), U.S. Census Bureau and Bureau of Economic Analysis (BEA) primary responsibility for economic data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7416"/>
            <a:ext cx="10515600" cy="1106717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Census Bureau: Using big data to produce state-level retail sales estimates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5564"/>
            <a:ext cx="10515600" cy="46828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Monthly retail sales data collected from a survey sample of ~13,000 retail and food services businesses</a:t>
            </a:r>
          </a:p>
          <a:p>
            <a:pPr lvl="1"/>
            <a:r>
              <a:rPr lang="en-US" dirty="0" smtClean="0"/>
              <a:t>Data collected at company level; no geographic component to design</a:t>
            </a:r>
          </a:p>
          <a:p>
            <a:r>
              <a:rPr lang="en-US" dirty="0" smtClean="0"/>
              <a:t>Census has explored use of point-of-sale data from 3</a:t>
            </a:r>
            <a:r>
              <a:rPr lang="en-US" baseline="30000" dirty="0" smtClean="0"/>
              <a:t>rd</a:t>
            </a:r>
            <a:r>
              <a:rPr lang="en-US" dirty="0" smtClean="0"/>
              <a:t> party vendor NPD to reduce respondent burden and improve national estimates</a:t>
            </a:r>
          </a:p>
          <a:p>
            <a:r>
              <a:rPr lang="en-US" dirty="0" smtClean="0"/>
              <a:t>NPD data key input to new experimental monthly state-level estimates</a:t>
            </a:r>
          </a:p>
          <a:p>
            <a:pPr lvl="1"/>
            <a:r>
              <a:rPr lang="en-US" dirty="0" smtClean="0"/>
              <a:t>Estimates for total retail excluding non-store retailers, 11 specific sectors</a:t>
            </a:r>
          </a:p>
          <a:p>
            <a:pPr lvl="1"/>
            <a:r>
              <a:rPr lang="en-US" dirty="0" smtClean="0"/>
              <a:t>Top-down estimates: National sales allocated based on share of industry’s annual payroll in each state</a:t>
            </a:r>
          </a:p>
          <a:p>
            <a:pPr lvl="1"/>
            <a:r>
              <a:rPr lang="en-US" dirty="0" smtClean="0"/>
              <a:t>Bottom-up estimates: Sum of sales for pre-selected multi-unit businesses from NPD, survey reporters operating in a single state, and imputed values for other retailers</a:t>
            </a:r>
          </a:p>
          <a:p>
            <a:pPr lvl="1"/>
            <a:r>
              <a:rPr lang="en-US" dirty="0" smtClean="0"/>
              <a:t>Composite estimates: Weighted sum of two estimates; weights based on relative variances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9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Bureau: Using big data to produce data on residential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Permits Survey (BPS) tracks residential building permits</a:t>
            </a:r>
          </a:p>
          <a:p>
            <a:pPr lvl="1"/>
            <a:r>
              <a:rPr lang="en-US" dirty="0" smtClean="0"/>
              <a:t>Monthly data for states and metropolitan areas</a:t>
            </a:r>
          </a:p>
          <a:p>
            <a:r>
              <a:rPr lang="en-US" dirty="0" smtClean="0"/>
              <a:t>Will be replaced with 3</a:t>
            </a:r>
            <a:r>
              <a:rPr lang="en-US" baseline="30000" dirty="0" smtClean="0"/>
              <a:t>rd</a:t>
            </a:r>
            <a:r>
              <a:rPr lang="en-US" dirty="0" smtClean="0"/>
              <a:t> party data (~70% of single family units) and online permit information</a:t>
            </a:r>
          </a:p>
          <a:p>
            <a:pPr lvl="1"/>
            <a:r>
              <a:rPr lang="en-US" dirty="0" smtClean="0"/>
              <a:t>Beginning January 2022, monthly census of all jurisdictions</a:t>
            </a:r>
          </a:p>
          <a:p>
            <a:pPr lvl="1"/>
            <a:r>
              <a:rPr lang="en-US" dirty="0" smtClean="0"/>
              <a:t>Studying possibility of weekly estimates</a:t>
            </a:r>
          </a:p>
          <a:p>
            <a:pPr lvl="1"/>
            <a:r>
              <a:rPr lang="en-US" dirty="0" smtClean="0"/>
              <a:t>Studying possibility of estimates for smaller geographic areas (e.g., zip codes)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9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Bureau: Using </a:t>
            </a:r>
            <a:r>
              <a:rPr lang="en-US" dirty="0" smtClean="0"/>
              <a:t>big data </a:t>
            </a:r>
            <a:r>
              <a:rPr lang="en-US" dirty="0"/>
              <a:t>to produce data on residential </a:t>
            </a:r>
            <a:r>
              <a:rPr lang="en-US" dirty="0" smtClean="0"/>
              <a:t>construction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 of Construction tracks residential building starts, completions, sales and unit </a:t>
            </a:r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Monthly data on housing starts, completions and sales for Census regions</a:t>
            </a:r>
          </a:p>
          <a:p>
            <a:pPr lvl="1"/>
            <a:r>
              <a:rPr lang="en-US" dirty="0" smtClean="0"/>
              <a:t>Annual data on housing characteristics for Census regions </a:t>
            </a:r>
            <a:endParaRPr lang="en-US" dirty="0"/>
          </a:p>
          <a:p>
            <a:r>
              <a:rPr lang="en-US" dirty="0" smtClean="0"/>
              <a:t>Work </a:t>
            </a:r>
            <a:r>
              <a:rPr lang="en-US" dirty="0"/>
              <a:t>in progress on using satellite images </a:t>
            </a:r>
            <a:r>
              <a:rPr lang="en-US" dirty="0" smtClean="0"/>
              <a:t>to measure building starts, completions, and selected unit characteristics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2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71" y="97053"/>
            <a:ext cx="11887200" cy="66869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2691" y="6239164"/>
            <a:ext cx="110513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Studds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Abriatis</a:t>
            </a:r>
            <a:r>
              <a:rPr lang="en-US" dirty="0" smtClean="0"/>
              <a:t> (2021)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7417"/>
            <a:ext cx="10515600" cy="112193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Census Bureau: Using </a:t>
            </a:r>
            <a:r>
              <a:rPr lang="en-US" sz="4000" dirty="0" smtClean="0"/>
              <a:t>big data </a:t>
            </a:r>
            <a:r>
              <a:rPr lang="en-US" sz="4000" dirty="0"/>
              <a:t>to produce data on residential </a:t>
            </a:r>
            <a:r>
              <a:rPr lang="en-US" sz="4000" dirty="0" smtClean="0"/>
              <a:t>construction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/>
          <a:lstStyle/>
          <a:p>
            <a:r>
              <a:rPr lang="en-US" dirty="0"/>
              <a:t>Survey of Construction tracks residential building starts, completions, sales and unit </a:t>
            </a:r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Monthly data on starts, completions and sales, annual data on unit characteristics</a:t>
            </a:r>
          </a:p>
          <a:p>
            <a:pPr lvl="1"/>
            <a:r>
              <a:rPr lang="en-US" dirty="0" smtClean="0"/>
              <a:t>Published for Census regions </a:t>
            </a:r>
            <a:endParaRPr lang="en-US" dirty="0"/>
          </a:p>
          <a:p>
            <a:r>
              <a:rPr lang="en-US" dirty="0" smtClean="0"/>
              <a:t>Work </a:t>
            </a:r>
            <a:r>
              <a:rPr lang="en-US" dirty="0"/>
              <a:t>in progress on using satellite images </a:t>
            </a:r>
            <a:r>
              <a:rPr lang="en-US" dirty="0" smtClean="0"/>
              <a:t>to identify building starts completions, and selected unit characteristics</a:t>
            </a:r>
          </a:p>
          <a:p>
            <a:pPr lvl="1"/>
            <a:r>
              <a:rPr lang="en-US" dirty="0" smtClean="0"/>
              <a:t>Field collection of supplemental information not obtainable via satellite will continue</a:t>
            </a:r>
          </a:p>
          <a:p>
            <a:pPr lvl="1"/>
            <a:r>
              <a:rPr lang="en-US" dirty="0" smtClean="0"/>
              <a:t>Reduced collection costs will allow for larger sample, additional geographic and type of construction detail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10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cover a spectrum of uses for big data in production of official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Substituting for selected survey observations</a:t>
            </a:r>
          </a:p>
          <a:p>
            <a:r>
              <a:rPr lang="en-US" dirty="0" smtClean="0"/>
              <a:t>Improving early estimates</a:t>
            </a:r>
          </a:p>
          <a:p>
            <a:r>
              <a:rPr lang="en-US" dirty="0" smtClean="0"/>
              <a:t>Producing more disaggregated estimates</a:t>
            </a:r>
          </a:p>
          <a:p>
            <a:r>
              <a:rPr lang="en-US" dirty="0" smtClean="0"/>
              <a:t>Replacing survey data entirely!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3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Pandemic accelerated growth in interest in nontraditional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Intense demand for real-time data</a:t>
            </a:r>
          </a:p>
          <a:p>
            <a:endParaRPr lang="en-US" dirty="0"/>
          </a:p>
          <a:p>
            <a:r>
              <a:rPr lang="en-US" dirty="0" smtClean="0"/>
              <a:t>Intense demand for local area data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1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93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Tsunami of U.S. academic research on the impact of the crisis!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2545"/>
            <a:ext cx="10515600" cy="4514418"/>
          </a:xfrm>
        </p:spPr>
        <p:txBody>
          <a:bodyPr/>
          <a:lstStyle/>
          <a:p>
            <a:r>
              <a:rPr lang="en-US" dirty="0" smtClean="0"/>
              <a:t>To consider a few examples:</a:t>
            </a:r>
          </a:p>
          <a:p>
            <a:pPr lvl="1"/>
            <a:r>
              <a:rPr lang="en-US" dirty="0" smtClean="0"/>
              <a:t>Mobile phone data showed early increase in social distancing, but it was far from uniform (Pan et al. 2020)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8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social distancing index over 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19" y="1748100"/>
            <a:ext cx="10972800" cy="3675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422" y="6260123"/>
            <a:ext cx="753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Pan et al. (2020)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9361"/>
          </a:xfrm>
        </p:spPr>
        <p:txBody>
          <a:bodyPr>
            <a:normAutofit fontScale="90000"/>
          </a:bodyPr>
          <a:lstStyle/>
          <a:p>
            <a:r>
              <a:rPr lang="en-US" dirty="0"/>
              <a:t>Tsunami of U.S. academic research on the impact of the crisis!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2545"/>
            <a:ext cx="10515600" cy="4514418"/>
          </a:xfrm>
        </p:spPr>
        <p:txBody>
          <a:bodyPr/>
          <a:lstStyle/>
          <a:p>
            <a:r>
              <a:rPr lang="en-US" dirty="0" smtClean="0"/>
              <a:t>To consider a few examples:</a:t>
            </a:r>
          </a:p>
          <a:p>
            <a:pPr lvl="1"/>
            <a:r>
              <a:rPr lang="en-US" dirty="0"/>
              <a:t>Mobile phone data showed early increase in social </a:t>
            </a:r>
            <a:r>
              <a:rPr lang="en-US" dirty="0" smtClean="0"/>
              <a:t>distancing, but it </a:t>
            </a:r>
            <a:r>
              <a:rPr lang="en-US" dirty="0"/>
              <a:t>was far from uniform (Pan et al. 2020)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from ADP, a large payroll processing firm, showed </a:t>
            </a:r>
            <a:r>
              <a:rPr lang="en-US" dirty="0" smtClean="0"/>
              <a:t>larger initial </a:t>
            </a:r>
            <a:r>
              <a:rPr lang="en-US" dirty="0"/>
              <a:t>impacts on employment </a:t>
            </a:r>
            <a:r>
              <a:rPr lang="en-US" dirty="0" smtClean="0"/>
              <a:t>for </a:t>
            </a:r>
            <a:r>
              <a:rPr lang="en-US" dirty="0"/>
              <a:t>small firms and lower paid workers (</a:t>
            </a:r>
            <a:r>
              <a:rPr lang="en-US" dirty="0" err="1"/>
              <a:t>Cajner</a:t>
            </a:r>
            <a:r>
              <a:rPr lang="en-US" dirty="0"/>
              <a:t> et al. 2020)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65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Model has served nation well, but subject to growing pressures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difficulty of obtaining survey responses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1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0086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Pandemic impacts on employment</a:t>
            </a:r>
            <a:endParaRPr lang="en-US" sz="3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9788" y="1311352"/>
            <a:ext cx="5157787" cy="664143"/>
          </a:xfrm>
        </p:spPr>
        <p:txBody>
          <a:bodyPr/>
          <a:lstStyle/>
          <a:p>
            <a:r>
              <a:rPr lang="en-US" dirty="0" smtClean="0"/>
              <a:t>By firm size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365" y="2404473"/>
            <a:ext cx="4572000" cy="345569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6172200" y="1311352"/>
            <a:ext cx="5183188" cy="664143"/>
          </a:xfrm>
        </p:spPr>
        <p:txBody>
          <a:bodyPr/>
          <a:lstStyle/>
          <a:p>
            <a:r>
              <a:rPr lang="en-US" dirty="0" smtClean="0"/>
              <a:t>By wage quintile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341338" y="2404473"/>
            <a:ext cx="4572000" cy="3348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179" y="6435029"/>
            <a:ext cx="698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Cajner</a:t>
            </a:r>
            <a:r>
              <a:rPr lang="en-US" dirty="0" smtClean="0"/>
              <a:t> et al. (2020)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9361"/>
          </a:xfrm>
        </p:spPr>
        <p:txBody>
          <a:bodyPr>
            <a:normAutofit fontScale="90000"/>
          </a:bodyPr>
          <a:lstStyle/>
          <a:p>
            <a:r>
              <a:rPr lang="en-US" dirty="0"/>
              <a:t>Tsunami of U.S. academic research on the impact of the crisis!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2545"/>
            <a:ext cx="10515600" cy="4514418"/>
          </a:xfrm>
        </p:spPr>
        <p:txBody>
          <a:bodyPr/>
          <a:lstStyle/>
          <a:p>
            <a:r>
              <a:rPr lang="en-US" dirty="0" smtClean="0"/>
              <a:t>To consider a few examples:</a:t>
            </a:r>
          </a:p>
          <a:p>
            <a:pPr lvl="1"/>
            <a:r>
              <a:rPr lang="en-US" dirty="0"/>
              <a:t>Mobile phone data showed early increase in social </a:t>
            </a:r>
            <a:r>
              <a:rPr lang="en-US" dirty="0" smtClean="0"/>
              <a:t>distancing, but it </a:t>
            </a:r>
            <a:r>
              <a:rPr lang="en-US" dirty="0"/>
              <a:t>was far from uniform (Pan et al. 2020)</a:t>
            </a:r>
          </a:p>
          <a:p>
            <a:pPr lvl="1"/>
            <a:r>
              <a:rPr lang="en-US" dirty="0" smtClean="0"/>
              <a:t>Data from ADP, a large payroll processing firm, showed larger initial impacts on employment for small firms and lower paid workers (</a:t>
            </a:r>
            <a:r>
              <a:rPr lang="en-US" dirty="0" err="1" smtClean="0"/>
              <a:t>Cajner</a:t>
            </a:r>
            <a:r>
              <a:rPr lang="en-US" dirty="0" smtClean="0"/>
              <a:t> et al. 2020)</a:t>
            </a:r>
          </a:p>
          <a:p>
            <a:pPr lvl="1"/>
            <a:r>
              <a:rPr lang="en-US" dirty="0"/>
              <a:t>Credit card, debit card and checking account data for customers of JPMorgan Chase showed stimulus payments limited financial impact </a:t>
            </a:r>
            <a:r>
              <a:rPr lang="en-US" dirty="0" smtClean="0"/>
              <a:t>of job loss on </a:t>
            </a:r>
            <a:r>
              <a:rPr lang="en-US" dirty="0"/>
              <a:t>lower-income households (Cox et al. 2020)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0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5309"/>
          </a:xfrm>
        </p:spPr>
        <p:txBody>
          <a:bodyPr/>
          <a:lstStyle/>
          <a:p>
            <a:r>
              <a:rPr lang="en-US" dirty="0" smtClean="0"/>
              <a:t>Pandemic impacts on household spending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109" y="1212680"/>
            <a:ext cx="6667116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501" y="6508376"/>
            <a:ext cx="245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Cox et al. (2020)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9361"/>
          </a:xfrm>
        </p:spPr>
        <p:txBody>
          <a:bodyPr>
            <a:normAutofit fontScale="90000"/>
          </a:bodyPr>
          <a:lstStyle/>
          <a:p>
            <a:r>
              <a:rPr lang="en-US" dirty="0"/>
              <a:t>Tsunami of U.S. academic research on the impact of the crisis!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2545"/>
            <a:ext cx="10515600" cy="4514418"/>
          </a:xfrm>
        </p:spPr>
        <p:txBody>
          <a:bodyPr/>
          <a:lstStyle/>
          <a:p>
            <a:r>
              <a:rPr lang="en-US" dirty="0" smtClean="0"/>
              <a:t>To consider a few examples:</a:t>
            </a:r>
          </a:p>
          <a:p>
            <a:pPr lvl="1"/>
            <a:r>
              <a:rPr lang="en-US" dirty="0"/>
              <a:t>Mobile phone data showed early increase in social </a:t>
            </a:r>
            <a:r>
              <a:rPr lang="en-US" dirty="0" smtClean="0"/>
              <a:t>distancing, but it </a:t>
            </a:r>
            <a:r>
              <a:rPr lang="en-US" dirty="0"/>
              <a:t>was far from uniform (Pan et al. 2020)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from ADP, a large payroll processing firm, showed larger initial impacts on employment for small firms and lower paid workers (</a:t>
            </a:r>
            <a:r>
              <a:rPr lang="en-US" dirty="0" err="1"/>
              <a:t>Cajner</a:t>
            </a:r>
            <a:r>
              <a:rPr lang="en-US" dirty="0"/>
              <a:t> et al. 2020)</a:t>
            </a:r>
          </a:p>
          <a:p>
            <a:pPr lvl="1"/>
            <a:r>
              <a:rPr lang="en-US" dirty="0"/>
              <a:t>Credit card, debit card and checking account data for customers of JPMorgan Chase showed stimulus payments limited financial impact of job loss on lower-income households (Cox et al. 2020)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from </a:t>
            </a:r>
            <a:r>
              <a:rPr lang="en-US" dirty="0" err="1"/>
              <a:t>Homebase</a:t>
            </a:r>
            <a:r>
              <a:rPr lang="en-US" dirty="0"/>
              <a:t>, a </a:t>
            </a:r>
            <a:r>
              <a:rPr lang="en-US" dirty="0" smtClean="0"/>
              <a:t>small </a:t>
            </a:r>
            <a:r>
              <a:rPr lang="en-US" dirty="0"/>
              <a:t>business scheduling </a:t>
            </a:r>
            <a:r>
              <a:rPr lang="en-US" dirty="0" smtClean="0"/>
              <a:t>software company, </a:t>
            </a:r>
            <a:r>
              <a:rPr lang="en-US" dirty="0"/>
              <a:t>showed </a:t>
            </a:r>
            <a:r>
              <a:rPr lang="en-US" dirty="0" smtClean="0"/>
              <a:t>modest </a:t>
            </a:r>
            <a:r>
              <a:rPr lang="en-US" dirty="0"/>
              <a:t>shutdown order </a:t>
            </a:r>
            <a:r>
              <a:rPr lang="en-US" dirty="0" smtClean="0"/>
              <a:t>effects on hours </a:t>
            </a:r>
            <a:r>
              <a:rPr lang="en-US" dirty="0"/>
              <a:t>(</a:t>
            </a:r>
            <a:r>
              <a:rPr lang="en-US" dirty="0" err="1"/>
              <a:t>Bartik</a:t>
            </a:r>
            <a:r>
              <a:rPr lang="en-US" dirty="0"/>
              <a:t> et al. 2020)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9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00860"/>
          </a:xfrm>
        </p:spPr>
        <p:txBody>
          <a:bodyPr>
            <a:noAutofit/>
          </a:bodyPr>
          <a:lstStyle/>
          <a:p>
            <a:r>
              <a:rPr lang="en-US" sz="4000" dirty="0" smtClean="0"/>
              <a:t>Shutdown order and common time effects on hours early in pandemic</a:t>
            </a:r>
            <a:endParaRPr lang="en-US" sz="4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9788" y="1487386"/>
            <a:ext cx="5157787" cy="6641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Event study estimates of shutdown order effects on hours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6172200" y="1487385"/>
            <a:ext cx="5183188" cy="66414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Calendar time effects on hours</a:t>
            </a:r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47179" y="6435029"/>
            <a:ext cx="698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Bartik</a:t>
            </a:r>
            <a:r>
              <a:rPr lang="en-US" dirty="0" smtClean="0"/>
              <a:t> et al. (2020)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8902" y="2396924"/>
            <a:ext cx="4572000" cy="336967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097588" y="2396924"/>
            <a:ext cx="4594718" cy="337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692" y="2720930"/>
            <a:ext cx="6647438" cy="1014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978" y="2288717"/>
            <a:ext cx="758138" cy="35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00000">
            <a:off x="794147" y="4086015"/>
            <a:ext cx="5275136" cy="12183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00000">
            <a:off x="641624" y="4676994"/>
            <a:ext cx="2416623" cy="291993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 rot="1500000">
            <a:off x="563645" y="4040292"/>
            <a:ext cx="5320697" cy="16962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600000">
            <a:off x="317067" y="1478104"/>
            <a:ext cx="1958470" cy="3037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600000">
            <a:off x="272204" y="1266195"/>
            <a:ext cx="9098244" cy="4117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600000">
            <a:off x="393305" y="2351866"/>
            <a:ext cx="1490224" cy="412241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 rot="-600000">
            <a:off x="198518" y="826032"/>
            <a:ext cx="9209036" cy="12574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200000">
            <a:off x="5922412" y="4260487"/>
            <a:ext cx="4572000" cy="12558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1200000">
            <a:off x="6122920" y="5709167"/>
            <a:ext cx="2951111" cy="24330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4493623" y="2190206"/>
            <a:ext cx="7210697" cy="1676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1200000">
            <a:off x="5805299" y="3970398"/>
            <a:ext cx="5739805" cy="16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369"/>
          </a:xfrm>
        </p:spPr>
        <p:txBody>
          <a:bodyPr>
            <a:noAutofit/>
          </a:bodyPr>
          <a:lstStyle/>
          <a:p>
            <a:r>
              <a:rPr lang="en-US" sz="3800" dirty="0" smtClean="0"/>
              <a:t>U.S. statistical agencies responded too… though in large part by expanding traditional data collection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9639"/>
            <a:ext cx="10515600" cy="4607324"/>
          </a:xfrm>
        </p:spPr>
        <p:txBody>
          <a:bodyPr/>
          <a:lstStyle/>
          <a:p>
            <a:pPr>
              <a:spcBef>
                <a:spcPts val="1800"/>
              </a:spcBef>
            </a:pP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U.S. Census Bureau launched new Household Pulse and Small Business Pulse surveys in April 2020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BLS added questions to Current Population Survey in May 2020 and fielded new Business Response Survey in July-September 2020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Since June 2020, Bureau of Economic Analysis has used credit card transaction data to produce weekly estimates of retail spending (exclusive of non-store retailers)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7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7417"/>
            <a:ext cx="10515600" cy="994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number of national statistical offices are pursuing expanded big data agendas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6879"/>
            <a:ext cx="10515600" cy="4470083"/>
          </a:xfrm>
        </p:spPr>
        <p:txBody>
          <a:bodyPr>
            <a:normAutofit/>
          </a:bodyPr>
          <a:lstStyle/>
          <a:p>
            <a:r>
              <a:rPr lang="en-US" dirty="0" smtClean="0"/>
              <a:t>Statistics Netherlands created Center for big data Statistics in 2016</a:t>
            </a:r>
          </a:p>
          <a:p>
            <a:pPr lvl="1"/>
            <a:r>
              <a:rPr lang="en-US" dirty="0" smtClean="0"/>
              <a:t>Focus on </a:t>
            </a:r>
            <a:r>
              <a:rPr lang="it-IT" dirty="0"/>
              <a:t>satellite data, social media data and sensor </a:t>
            </a:r>
            <a:r>
              <a:rPr lang="it-IT" dirty="0" smtClean="0"/>
              <a:t>data</a:t>
            </a:r>
          </a:p>
          <a:p>
            <a:r>
              <a:rPr lang="it-IT" dirty="0" smtClean="0"/>
              <a:t>ONS Data Science Campus established in 2017</a:t>
            </a:r>
          </a:p>
          <a:p>
            <a:pPr lvl="1"/>
            <a:r>
              <a:rPr lang="it-IT" dirty="0" smtClean="0"/>
              <a:t>Faster Indicators program seeks to use real-time big data to provide more timely and more granular economic insights</a:t>
            </a:r>
          </a:p>
          <a:p>
            <a:pPr lvl="1"/>
            <a:r>
              <a:rPr lang="it-IT" dirty="0" smtClean="0"/>
              <a:t>Projects undertaken during pandemic have included </a:t>
            </a:r>
          </a:p>
          <a:p>
            <a:pPr lvl="2"/>
            <a:r>
              <a:rPr lang="en-US" dirty="0"/>
              <a:t>Using Barclaycard data to produce near-real-time information on consumer spending</a:t>
            </a:r>
          </a:p>
          <a:p>
            <a:pPr lvl="2"/>
            <a:r>
              <a:rPr lang="en-US" dirty="0" smtClean="0"/>
              <a:t>Using data from Google Community Mobility reports to produce usable information on mobility patterns (e.g., travel to work, travel to retail establishments)</a:t>
            </a:r>
          </a:p>
          <a:p>
            <a:pPr lvl="2"/>
            <a:r>
              <a:rPr lang="en-US" dirty="0" smtClean="0"/>
              <a:t>Using text extracted from business websites to learn about how they are responding to the pandemic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3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role of a national statistics office?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6113"/>
            <a:ext cx="10515600" cy="44508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Traditional vision: Produce portfolio of high-quality official statistics with well-documented properties published on a regular schedule</a:t>
            </a:r>
          </a:p>
          <a:p>
            <a:pPr lvl="1"/>
            <a:r>
              <a:rPr lang="en-US" dirty="0" smtClean="0"/>
              <a:t>Private big data incorporated into existing structure in cases where it can be shown to be preferable on grounds of respondent burden, quality or cost</a:t>
            </a:r>
          </a:p>
          <a:p>
            <a:r>
              <a:rPr lang="en-US" dirty="0" smtClean="0"/>
              <a:t>Expanded vision: Serve as a source of information that can best inform important current national, state and local policy decisions</a:t>
            </a:r>
          </a:p>
          <a:p>
            <a:pPr lvl="1"/>
            <a:r>
              <a:rPr lang="en-US" dirty="0" smtClean="0"/>
              <a:t>Larger role for national statistics office in using private naturally occurring data to shed light on questions official statistics cannot answer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My view: Agencies </a:t>
            </a:r>
            <a:r>
              <a:rPr lang="en-US" dirty="0"/>
              <a:t>that do not adapt to demand for more timely and more granular information risk being perceived as less relevant</a:t>
            </a:r>
          </a:p>
          <a:p>
            <a:pPr lvl="1"/>
            <a:r>
              <a:rPr lang="en-US" dirty="0"/>
              <a:t>Statistical offices no longer have a monopoly on data provision 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0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Looking to the future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049"/>
            <a:ext cx="10515600" cy="4587914"/>
          </a:xfrm>
        </p:spPr>
        <p:txBody>
          <a:bodyPr>
            <a:normAutofit/>
          </a:bodyPr>
          <a:lstStyle/>
          <a:p>
            <a:r>
              <a:rPr lang="en-US" dirty="0" smtClean="0"/>
              <a:t>Good reasons to rethink both the production of official statistics and the range of information national statistical offices produce</a:t>
            </a:r>
          </a:p>
          <a:p>
            <a:r>
              <a:rPr lang="en-US" dirty="0" smtClean="0"/>
              <a:t>Do not mean to understate the challenges to doing this!</a:t>
            </a:r>
          </a:p>
          <a:p>
            <a:pPr lvl="1"/>
            <a:r>
              <a:rPr lang="en-US" dirty="0" smtClean="0"/>
              <a:t>Technical difficulties</a:t>
            </a:r>
          </a:p>
          <a:p>
            <a:pPr lvl="1"/>
            <a:r>
              <a:rPr lang="en-US" dirty="0" smtClean="0"/>
              <a:t>Appropriate resources</a:t>
            </a:r>
          </a:p>
          <a:p>
            <a:pPr lvl="1"/>
            <a:r>
              <a:rPr lang="en-US" dirty="0" smtClean="0"/>
              <a:t>Consistent leadership and buy-in</a:t>
            </a:r>
          </a:p>
          <a:p>
            <a:pPr lvl="1"/>
            <a:r>
              <a:rPr lang="en-US" dirty="0" smtClean="0"/>
              <a:t>In the United States, decentralized agency structure may be a speed bump</a:t>
            </a:r>
          </a:p>
          <a:p>
            <a:r>
              <a:rPr lang="en-US" dirty="0" smtClean="0"/>
              <a:t>Viewed in a positive light, it’s an exciting time to be an economic statistician!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69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6400800"/>
            <a:ext cx="614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Source:  Meyer, </a:t>
            </a:r>
            <a:r>
              <a:rPr lang="en-US" i="0" dirty="0" err="1" smtClean="0"/>
              <a:t>Mok</a:t>
            </a:r>
            <a:r>
              <a:rPr lang="en-US" i="0" dirty="0" smtClean="0"/>
              <a:t> and Sullivan (2015), adapted and updated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response rates, selected household surveys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093" y="989217"/>
            <a:ext cx="7315200" cy="530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Katharine G. Abraham</a:t>
            </a:r>
          </a:p>
          <a:p>
            <a:pPr marL="0" indent="0" algn="ctr">
              <a:buNone/>
            </a:pPr>
            <a:r>
              <a:rPr lang="en-US" dirty="0" smtClean="0"/>
              <a:t>University of Maryland</a:t>
            </a:r>
          </a:p>
          <a:p>
            <a:pPr marL="0" indent="0" algn="ctr">
              <a:buNone/>
            </a:pPr>
            <a:r>
              <a:rPr lang="en-US" dirty="0" smtClean="0"/>
              <a:t>kabraham@umd.edu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9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8061"/>
            <a:ext cx="10515600" cy="87039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Unit response rates, selected annual business surveys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014" y="1040481"/>
            <a:ext cx="7315200" cy="5304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128" y="6386130"/>
            <a:ext cx="1061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U.S. Census Bureau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Model has served </a:t>
            </a:r>
            <a:r>
              <a:rPr lang="en-US" sz="4000" dirty="0" smtClean="0"/>
              <a:t>nation </a:t>
            </a:r>
            <a:r>
              <a:rPr lang="en-US" sz="4000" dirty="0"/>
              <a:t>well, but subject to growing pressures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Increasing difficulty of obtaining survey responses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Increasing demand for more timely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Model has served </a:t>
            </a:r>
            <a:r>
              <a:rPr lang="en-US" sz="4000" dirty="0" smtClean="0"/>
              <a:t>nation </a:t>
            </a:r>
            <a:r>
              <a:rPr lang="en-US" sz="4000" dirty="0"/>
              <a:t>well, but subject to growing pressures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Increasing difficulty of obtaining survey responses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Increasing demand for more timely data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Increasing demand for more disaggregated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45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Model has served </a:t>
            </a:r>
            <a:r>
              <a:rPr lang="en-US" sz="4000" dirty="0" smtClean="0"/>
              <a:t>nation </a:t>
            </a:r>
            <a:r>
              <a:rPr lang="en-US" sz="4000" dirty="0"/>
              <a:t>well, but subject to growing pressures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Increasing difficulty of obtaining survey responses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Increasing demand for more timely data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Increasing demand for more disaggregated data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Stagnant or declining agency budgets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-5965" r="75691" b="2074"/>
          <a:stretch/>
        </p:blipFill>
        <p:spPr bwMode="auto">
          <a:xfrm>
            <a:off x="10346266" y="5468697"/>
            <a:ext cx="1371600" cy="13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4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39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Economic statistics agency real funding trends (2009=1)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37883" y="6381241"/>
            <a:ext cx="985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American Statistical Association; Statistical Programs of the U.S. Government, various years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811" y="1076561"/>
            <a:ext cx="7315200" cy="530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16015</TotalTime>
  <Words>2207</Words>
  <Application>Microsoft Office PowerPoint</Application>
  <PresentationFormat>Widescreen</PresentationFormat>
  <Paragraphs>273</Paragraphs>
  <Slides>40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Office Theme</vt:lpstr>
      <vt:lpstr>Document</vt:lpstr>
      <vt:lpstr>Big Data for 21st Century Economic Statistics</vt:lpstr>
      <vt:lpstr>Infrastructure and methods for U.S. economic statistics developed in years after WWII</vt:lpstr>
      <vt:lpstr>Model has served nation well, but subject to growing pressures</vt:lpstr>
      <vt:lpstr>Unit response rates, selected household surveys</vt:lpstr>
      <vt:lpstr>Unit response rates, selected annual business surveys</vt:lpstr>
      <vt:lpstr>Model has served nation well, but subject to growing pressures</vt:lpstr>
      <vt:lpstr>Model has served nation well, but subject to growing pressures</vt:lpstr>
      <vt:lpstr>Model has served nation well, but subject to growing pressures</vt:lpstr>
      <vt:lpstr>Economic statistics agency real funding trends (2009=1)</vt:lpstr>
      <vt:lpstr>Big data to the rescue? </vt:lpstr>
      <vt:lpstr>Wealth of naturally occurring private data</vt:lpstr>
      <vt:lpstr>Considerations in incorporating naturally occurring data into official statistics</vt:lpstr>
      <vt:lpstr>Considerations in incorporating naturally occurring data into official statistics (continued)</vt:lpstr>
      <vt:lpstr>Considerations in incorporating naturally occurring data into official statistics (continued)</vt:lpstr>
      <vt:lpstr>Potential criteria for deciding when to adopt big data for official statistics</vt:lpstr>
      <vt:lpstr>BLS: Using big data to improve the Consumer Price Index (CPI)</vt:lpstr>
      <vt:lpstr>PowerPoint Presentation</vt:lpstr>
      <vt:lpstr>BEA: Using big data to improve early GDP estimates</vt:lpstr>
      <vt:lpstr>BEA: Using big data to improve early GDP estimates (continued)</vt:lpstr>
      <vt:lpstr>Census Bureau: Using big data to produce state-level retail sales estimates</vt:lpstr>
      <vt:lpstr>Census Bureau: Using big data to produce data on residential construction</vt:lpstr>
      <vt:lpstr>Census Bureau: Using big data to produce data on residential construction (continued)</vt:lpstr>
      <vt:lpstr>PowerPoint Presentation</vt:lpstr>
      <vt:lpstr>Census Bureau: Using big data to produce data on residential construction (continued)</vt:lpstr>
      <vt:lpstr>Examples cover a spectrum of uses for big data in production of official statistics</vt:lpstr>
      <vt:lpstr>Pandemic accelerated growth in interest in nontraditional data</vt:lpstr>
      <vt:lpstr>Tsunami of U.S. academic research on the impact of the crisis! </vt:lpstr>
      <vt:lpstr>Evolution of social distancing index over time</vt:lpstr>
      <vt:lpstr>Tsunami of U.S. academic research on the impact of the crisis! </vt:lpstr>
      <vt:lpstr>Pandemic impacts on employment</vt:lpstr>
      <vt:lpstr>Tsunami of U.S. academic research on the impact of the crisis! </vt:lpstr>
      <vt:lpstr>Pandemic impacts on household spending </vt:lpstr>
      <vt:lpstr>Tsunami of U.S. academic research on the impact of the crisis! </vt:lpstr>
      <vt:lpstr>Shutdown order and common time effects on hours early in pandemic</vt:lpstr>
      <vt:lpstr>PowerPoint Presentation</vt:lpstr>
      <vt:lpstr>U.S. statistical agencies responded too… though in large part by expanding traditional data collection</vt:lpstr>
      <vt:lpstr>A number of national statistical offices are pursuing expanded big data agendas</vt:lpstr>
      <vt:lpstr>What is the role of a national statistics office?</vt:lpstr>
      <vt:lpstr>Looking to the future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for 21st Century Economic Statistics</dc:title>
  <dc:creator>Katharine G. Abraham</dc:creator>
  <cp:lastModifiedBy>Katharine G. Abraham</cp:lastModifiedBy>
  <cp:revision>173</cp:revision>
  <cp:lastPrinted>2021-08-23T13:18:52Z</cp:lastPrinted>
  <dcterms:created xsi:type="dcterms:W3CDTF">2021-03-22T13:42:18Z</dcterms:created>
  <dcterms:modified xsi:type="dcterms:W3CDTF">2021-08-23T17:54:05Z</dcterms:modified>
</cp:coreProperties>
</file>