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2" r:id="rId1"/>
    <p:sldMasterId id="2147484196" r:id="rId2"/>
  </p:sldMasterIdLst>
  <p:notesMasterIdLst>
    <p:notesMasterId r:id="rId15"/>
  </p:notesMasterIdLst>
  <p:handoutMasterIdLst>
    <p:handoutMasterId r:id="rId16"/>
  </p:handoutMasterIdLst>
  <p:sldIdLst>
    <p:sldId id="409" r:id="rId3"/>
    <p:sldId id="815" r:id="rId4"/>
    <p:sldId id="873" r:id="rId5"/>
    <p:sldId id="878" r:id="rId6"/>
    <p:sldId id="874" r:id="rId7"/>
    <p:sldId id="879" r:id="rId8"/>
    <p:sldId id="881" r:id="rId9"/>
    <p:sldId id="865" r:id="rId10"/>
    <p:sldId id="875" r:id="rId11"/>
    <p:sldId id="876" r:id="rId12"/>
    <p:sldId id="880" r:id="rId13"/>
    <p:sldId id="848" r:id="rId1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600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600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600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600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600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600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600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600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600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Neri" initials="AN" lastIdx="7" clrIdx="0">
    <p:extLst>
      <p:ext uri="{19B8F6BF-5375-455C-9EA6-DF929625EA0E}">
        <p15:presenceInfo xmlns:p15="http://schemas.microsoft.com/office/powerpoint/2012/main" userId="S-1-5-21-402527280-1485993379-934288641-89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7279F"/>
    <a:srgbClr val="9CC4E0"/>
    <a:srgbClr val="AA951C"/>
    <a:srgbClr val="FCA992"/>
    <a:srgbClr val="8FCFFF"/>
    <a:srgbClr val="FF5050"/>
    <a:srgbClr val="CC0066"/>
    <a:srgbClr val="45563C"/>
    <a:srgbClr val="FFFF99"/>
    <a:srgbClr val="BCA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86429" autoAdjust="0"/>
  </p:normalViewPr>
  <p:slideViewPr>
    <p:cSldViewPr>
      <p:cViewPr varScale="1">
        <p:scale>
          <a:sx n="71" d="100"/>
          <a:sy n="71" d="100"/>
        </p:scale>
        <p:origin x="36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14" y="-11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7" tIns="47774" rIns="95547" bIns="47774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7" tIns="47774" rIns="95547" bIns="47774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3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798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7" tIns="47774" rIns="95547" bIns="47774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3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7" tIns="47774" rIns="95547" bIns="47774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39FD3C7-90F0-4001-B4CE-230F6B08504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2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7" tIns="47774" rIns="95547" bIns="47774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7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7" tIns="47774" rIns="95547" bIns="47774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87925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7" tIns="47774" rIns="95547" bIns="47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7" tIns="47774" rIns="95547" bIns="47774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7" tIns="47774" rIns="95547" bIns="47774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830C2A7-9F13-46F2-B5EB-43C34A6AC311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230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it-IT" sz="2400" i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z="2400" i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2400" i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2400" i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2400" i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2400" i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2400" i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2400" i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2400" i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2400" i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2400" i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13045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noProof="0"/>
              <a:t>Fare clic per modificare lo stile del titolo</a:t>
            </a:r>
          </a:p>
        </p:txBody>
      </p:sp>
      <p:sp>
        <p:nvSpPr>
          <p:cNvPr id="13045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4444-C061-445B-9B62-C3A6CAD104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179042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8A434-CE1B-4B71-9034-067992D03C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951610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96E0-F756-4A90-A03C-B71D4AD63B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678759"/>
      </p:ext>
    </p:extLst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BC83B-FA49-4711-B5F8-7FD05FDADB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833504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CDA-21A8-4EED-BD29-8A17A62D15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419802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6430" y="0"/>
            <a:ext cx="4717571" cy="6245458"/>
          </a:xfrm>
          <a:prstGeom prst="rect">
            <a:avLst/>
          </a:prstGeom>
          <a:solidFill>
            <a:srgbClr val="777C82"/>
          </a:solidFill>
        </p:spPr>
        <p:txBody>
          <a:bodyPr lIns="365760" tIns="365760" rIns="365760" bIns="2651760" anchor="b" anchorCtr="0">
            <a:normAutofit/>
          </a:bodyPr>
          <a:lstStyle>
            <a:lvl1pPr marL="0" indent="0" algn="ctr">
              <a:buClr>
                <a:schemeClr val="bg1"/>
              </a:buClr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Send pixel overlay to the back </a:t>
            </a:r>
            <a:br>
              <a:rPr lang="en-US" dirty="0"/>
            </a:br>
            <a:r>
              <a:rPr lang="en-US" dirty="0"/>
              <a:t>using the “Arrange” tool. </a:t>
            </a:r>
            <a:br>
              <a:rPr lang="en-US" dirty="0"/>
            </a:br>
            <a:r>
              <a:rPr lang="en-US" dirty="0"/>
              <a:t>Then click icon to change photo.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72246-3931-D639-0F33-F93E01B695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" y="6314781"/>
            <a:ext cx="9143984" cy="571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68" y="2309332"/>
            <a:ext cx="3698708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2700" b="1" i="0">
                <a:solidFill>
                  <a:srgbClr val="001E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[up to three lines in length]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967" y="4698513"/>
            <a:ext cx="4136463" cy="465240"/>
          </a:xfrm>
          <a:prstGeom prst="rect">
            <a:avLst/>
          </a:prstGeo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rgbClr val="001E60"/>
                </a:solidFill>
              </a:defRPr>
            </a:lvl1pPr>
            <a:lvl2pPr marL="342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967" y="5220315"/>
            <a:ext cx="4136463" cy="70519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225"/>
              </a:spcBef>
              <a:buNone/>
              <a:tabLst/>
              <a:defRPr>
                <a:solidFill>
                  <a:srgbClr val="C2C4C6"/>
                </a:solidFill>
              </a:defRPr>
            </a:lvl1pPr>
            <a:lvl2pPr marL="0" indent="0">
              <a:spcBef>
                <a:spcPts val="225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225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225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225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Title/Affiliation</a:t>
            </a:r>
          </a:p>
        </p:txBody>
      </p:sp>
    </p:spTree>
    <p:extLst>
      <p:ext uri="{BB962C8B-B14F-4D97-AF65-F5344CB8AC3E}">
        <p14:creationId xmlns:p14="http://schemas.microsoft.com/office/powerpoint/2010/main" val="26805874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Ful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04D3AF3-D62E-D842-4C2E-4071B11E0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982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>
          <p15:clr>
            <a:srgbClr val="FBAE40"/>
          </p15:clr>
        </p15:guide>
        <p15:guide id="6" orient="horz" pos="83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Dark 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90D5561D-4709-94C6-3F01-82FDD6870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5F62ED-29B6-8038-6918-D13513CC35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" y="6314781"/>
            <a:ext cx="9143968" cy="5714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88F10-35AA-824B-2059-3E9122238E58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737625-4691-59A8-116F-98D8137A8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2942" y="1714500"/>
            <a:ext cx="4738117" cy="3429000"/>
          </a:xfrm>
        </p:spPr>
        <p:txBody>
          <a:bodyPr anchor="ctr"/>
          <a:lstStyle>
            <a:lvl1pPr algn="ctr"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PAGE (Style 1)</a:t>
            </a:r>
          </a:p>
        </p:txBody>
      </p:sp>
    </p:spTree>
    <p:extLst>
      <p:ext uri="{BB962C8B-B14F-4D97-AF65-F5344CB8AC3E}">
        <p14:creationId xmlns:p14="http://schemas.microsoft.com/office/powerpoint/2010/main" val="3424907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Medium 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AA088296-C522-6244-D599-51109FA72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2942" y="1714500"/>
            <a:ext cx="4738117" cy="3429000"/>
          </a:xfrm>
        </p:spPr>
        <p:txBody>
          <a:bodyPr anchor="ctr"/>
          <a:lstStyle>
            <a:lvl1pPr algn="ctr"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PAGE (Style 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D8D009-6DBD-D824-9F6A-B579F8B11164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AA625F-6AEF-EEBB-E6B6-14FFD5B0D1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" y="6314781"/>
            <a:ext cx="9143968" cy="5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9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DDD05ABB-9900-E088-D819-F98C17C29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25CECC-3FAE-1FA9-D5A6-006DD5059D07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A03821-F269-15BE-B1BE-3944AC3CC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2942" y="1714500"/>
            <a:ext cx="4738117" cy="3429000"/>
          </a:xfrm>
        </p:spPr>
        <p:txBody>
          <a:bodyPr anchor="ctr"/>
          <a:lstStyle>
            <a:lvl1pPr algn="ctr"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PAGE (Style 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0485A1-DE1E-6368-0C52-7F2BE51BE2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" y="6314781"/>
            <a:ext cx="9143968" cy="5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90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(Dark Blue)">
    <p:bg>
      <p:bgPr>
        <a:solidFill>
          <a:srgbClr val="00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0205930C-2E62-29A9-D002-5DF8E5D7B03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6973" y="683639"/>
            <a:ext cx="7029450" cy="5486400"/>
          </a:xfrm>
          <a:prstGeom prst="rect">
            <a:avLst/>
          </a:prstGeo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1800"/>
              </a:spcAft>
              <a:buClrTx/>
              <a:defRPr sz="25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-257175">
              <a:spcBef>
                <a:spcPts val="675"/>
              </a:spcBef>
              <a:spcAft>
                <a:spcPts val="0"/>
              </a:spcAft>
              <a:buClrTx/>
              <a:tabLst/>
              <a:defRPr sz="2400" b="0">
                <a:solidFill>
                  <a:schemeClr val="bg1"/>
                </a:solidFill>
              </a:defRPr>
            </a:lvl2pPr>
            <a:lvl3pPr marL="257175" indent="-257175">
              <a:spcBef>
                <a:spcPts val="675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1">
                <a:solidFill>
                  <a:srgbClr val="C2C4C6"/>
                </a:solidFill>
              </a:defRPr>
            </a:lvl3pPr>
            <a:lvl4pPr marL="385763" indent="-128588"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•"/>
              <a:tabLst/>
              <a:defRPr sz="1575" b="0">
                <a:solidFill>
                  <a:schemeClr val="bg1"/>
                </a:solidFill>
              </a:defRPr>
            </a:lvl4pPr>
            <a:lvl5pPr marL="385763" indent="-128588"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•"/>
              <a:tabLst/>
              <a:defRPr sz="1575" b="1">
                <a:solidFill>
                  <a:srgbClr val="C2C4C6"/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ABB1A-436A-A3F8-2D2F-12515E03870D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C82A9-B984-DB91-5390-C66D7CB018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" y="6314781"/>
            <a:ext cx="9143968" cy="5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10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it-IT" sz="3200" b="1">
                <a:solidFill>
                  <a:srgbClr val="A13C4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54706-BB06-40C3-BF60-72FC042CDD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999470"/>
      </p:ext>
    </p:extLst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ivider (Medium Blue)">
    <p:bg>
      <p:bgPr>
        <a:solidFill>
          <a:srgbClr val="0752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6973" y="683639"/>
            <a:ext cx="7029450" cy="5486400"/>
          </a:xfrm>
          <a:prstGeom prst="rect">
            <a:avLst/>
          </a:prstGeo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1800"/>
              </a:spcAft>
              <a:buClrTx/>
              <a:defRPr sz="25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-257175">
              <a:spcBef>
                <a:spcPts val="675"/>
              </a:spcBef>
              <a:spcAft>
                <a:spcPts val="0"/>
              </a:spcAft>
              <a:buClrTx/>
              <a:tabLst/>
              <a:defRPr sz="2400" b="0">
                <a:solidFill>
                  <a:schemeClr val="bg1"/>
                </a:solidFill>
              </a:defRPr>
            </a:lvl2pPr>
            <a:lvl3pPr marL="257175" indent="-257175">
              <a:spcBef>
                <a:spcPts val="675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1">
                <a:solidFill>
                  <a:srgbClr val="C2C4C6"/>
                </a:solidFill>
              </a:defRPr>
            </a:lvl3pPr>
            <a:lvl4pPr marL="385763" indent="-128588"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•"/>
              <a:tabLst/>
              <a:defRPr sz="1575" b="0">
                <a:solidFill>
                  <a:schemeClr val="bg1"/>
                </a:solidFill>
              </a:defRPr>
            </a:lvl4pPr>
            <a:lvl5pPr marL="385763" indent="-128588"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•"/>
              <a:tabLst/>
              <a:defRPr sz="1575" b="1">
                <a:solidFill>
                  <a:srgbClr val="C2C4C6"/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022EF8-B0E4-2F6B-2B52-BFD41AA0ADBD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A7C5B-D816-1669-AE1C-E89BDA849D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" y="6314781"/>
            <a:ext cx="9143968" cy="5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147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99B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934353ED-4CC3-3C6A-2BAA-09AE6ABC50D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6973" y="683639"/>
            <a:ext cx="7029450" cy="5486400"/>
          </a:xfrm>
          <a:prstGeom prst="rect">
            <a:avLst/>
          </a:prstGeo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1800"/>
              </a:spcAft>
              <a:buClrTx/>
              <a:defRPr sz="25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-257175">
              <a:spcBef>
                <a:spcPts val="675"/>
              </a:spcBef>
              <a:spcAft>
                <a:spcPts val="0"/>
              </a:spcAft>
              <a:buClrTx/>
              <a:tabLst/>
              <a:defRPr sz="2400" b="0">
                <a:solidFill>
                  <a:schemeClr val="bg1"/>
                </a:solidFill>
              </a:defRPr>
            </a:lvl2pPr>
            <a:lvl3pPr marL="257175" indent="-257175">
              <a:spcBef>
                <a:spcPts val="675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1">
                <a:solidFill>
                  <a:srgbClr val="001E60"/>
                </a:solidFill>
              </a:defRPr>
            </a:lvl3pPr>
            <a:lvl4pPr marL="385763" indent="-128588"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•"/>
              <a:tabLst/>
              <a:defRPr sz="1575" b="0">
                <a:solidFill>
                  <a:schemeClr val="bg1"/>
                </a:solidFill>
              </a:defRPr>
            </a:lvl4pPr>
            <a:lvl5pPr marL="385763" indent="-128588"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•"/>
              <a:tabLst/>
              <a:defRPr sz="1575" b="1">
                <a:solidFill>
                  <a:srgbClr val="001E60"/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1C476-EBAA-4F09-4C97-E29E1D69D3CE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D3FB4D-81EC-0B51-4B58-902FFC26A9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" y="6314781"/>
            <a:ext cx="9143968" cy="5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8628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85D7C3-DF22-0230-5D76-25EADD955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6314781"/>
            <a:ext cx="9143968" cy="5714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7275" y="491385"/>
            <a:ext cx="800945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100" b="1" i="0" dirty="0">
                <a:solidFill>
                  <a:srgbClr val="001E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275" y="1469872"/>
            <a:ext cx="8009450" cy="4542046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tx1"/>
                </a:solidFill>
              </a:defRPr>
            </a:lvl1pPr>
            <a:lvl2pPr marL="175022" indent="-175022">
              <a:buClr>
                <a:srgbClr val="0752D8"/>
              </a:buClr>
              <a:buFont typeface="Wingdings" pitchFamily="2" charset="2"/>
              <a:buChar char="§"/>
              <a:defRPr/>
            </a:lvl2pPr>
            <a:lvl3pPr marL="432197" marR="0" indent="-257175" algn="l" defTabSz="68573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/>
            </a:lvl3pPr>
            <a:lvl4pPr marL="601265" indent="-257175">
              <a:buClr>
                <a:srgbClr val="0752D8"/>
              </a:buClr>
              <a:buFont typeface="Wingdings" pitchFamily="2" charset="2"/>
              <a:buChar char="§"/>
              <a:defRPr/>
            </a:lvl4pPr>
            <a:lvl5pPr marL="688181" indent="-169069">
              <a:buClr>
                <a:srgbClr val="4D90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2AE9A-7EFC-8A72-6398-48E3C61AF76B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965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2ECBB4-4178-9416-DA43-04AE18CA6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6314781"/>
            <a:ext cx="9143968" cy="57149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15E37FC-B763-652A-EBA2-8CB64206CC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276" y="1469872"/>
            <a:ext cx="3760076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350">
                <a:solidFill>
                  <a:schemeClr val="tx1"/>
                </a:solidFill>
              </a:defRPr>
            </a:lvl1pPr>
            <a:lvl2pPr marL="175022" indent="-175022">
              <a:buClr>
                <a:srgbClr val="0752D8"/>
              </a:buClr>
              <a:buFont typeface="Wingdings" pitchFamily="2" charset="2"/>
              <a:buChar char="§"/>
              <a:defRPr sz="1350"/>
            </a:lvl2pPr>
            <a:lvl3pPr marL="432197" marR="0" indent="-257175" algn="l" defTabSz="68573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 sz="1350"/>
            </a:lvl3pPr>
            <a:lvl4pPr marL="601265" indent="-257175">
              <a:buClr>
                <a:srgbClr val="0752D8"/>
              </a:buClr>
              <a:buFont typeface="Wingdings" pitchFamily="2" charset="2"/>
              <a:buChar char="§"/>
              <a:defRPr sz="1350"/>
            </a:lvl4pPr>
            <a:lvl5pPr marL="688181" indent="-169069">
              <a:buClr>
                <a:srgbClr val="4D90F4"/>
              </a:buClr>
              <a:buFont typeface="Arial" panose="020B0604020202020204" pitchFamily="34" charset="0"/>
              <a:buChar char="•"/>
              <a:defRPr sz="135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D88F096-627A-964D-687E-8EB228D9CC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6648" y="1468294"/>
            <a:ext cx="3760076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350">
                <a:solidFill>
                  <a:schemeClr val="tx1"/>
                </a:solidFill>
              </a:defRPr>
            </a:lvl1pPr>
            <a:lvl2pPr marL="175022" indent="-175022">
              <a:buClr>
                <a:srgbClr val="0752D8"/>
              </a:buClr>
              <a:buFont typeface="Wingdings" pitchFamily="2" charset="2"/>
              <a:buChar char="§"/>
              <a:defRPr sz="1350"/>
            </a:lvl2pPr>
            <a:lvl3pPr marL="432197" marR="0" indent="-257175" algn="l" defTabSz="68573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 sz="1350"/>
            </a:lvl3pPr>
            <a:lvl4pPr marL="601265" indent="-257175">
              <a:buClr>
                <a:srgbClr val="0752D8"/>
              </a:buClr>
              <a:buFont typeface="Wingdings" pitchFamily="2" charset="2"/>
              <a:buChar char="§"/>
              <a:defRPr sz="1350"/>
            </a:lvl4pPr>
            <a:lvl5pPr marL="688181" indent="-169069">
              <a:buClr>
                <a:srgbClr val="4D90F4"/>
              </a:buClr>
              <a:buFont typeface="Arial" panose="020B0604020202020204" pitchFamily="34" charset="0"/>
              <a:buChar char="•"/>
              <a:defRPr sz="135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7053E43-446F-FE73-F449-B7F295DCC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75" y="491385"/>
            <a:ext cx="800945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100" b="1" i="0" dirty="0">
                <a:solidFill>
                  <a:srgbClr val="001E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39E2F4-3D30-EBD5-C478-04E6C45C1B55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197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080729-1871-7517-6795-F331CF490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6314781"/>
            <a:ext cx="9143968" cy="571498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7276" y="1669500"/>
            <a:ext cx="4004725" cy="434084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7274" y="5749500"/>
            <a:ext cx="3642122" cy="2608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>
              <a:defRPr sz="675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EBE0F31-00A8-DFAC-78CD-0307A437DE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6648" y="1468294"/>
            <a:ext cx="3760076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350">
                <a:solidFill>
                  <a:schemeClr val="tx1"/>
                </a:solidFill>
              </a:defRPr>
            </a:lvl1pPr>
            <a:lvl2pPr marL="175022" indent="-175022">
              <a:buClr>
                <a:srgbClr val="0752D8"/>
              </a:buClr>
              <a:buFont typeface="Wingdings" pitchFamily="2" charset="2"/>
              <a:buChar char="§"/>
              <a:defRPr sz="1350"/>
            </a:lvl2pPr>
            <a:lvl3pPr marL="432197" marR="0" indent="-257175" algn="l" defTabSz="68573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 sz="1350"/>
            </a:lvl3pPr>
            <a:lvl4pPr marL="601265" indent="-257175">
              <a:buClr>
                <a:srgbClr val="0752D8"/>
              </a:buClr>
              <a:buFont typeface="Wingdings" pitchFamily="2" charset="2"/>
              <a:buChar char="§"/>
              <a:defRPr sz="1350"/>
            </a:lvl4pPr>
            <a:lvl5pPr marL="688181" indent="-169069">
              <a:buClr>
                <a:srgbClr val="4D90F4"/>
              </a:buClr>
              <a:buFont typeface="Arial" panose="020B0604020202020204" pitchFamily="34" charset="0"/>
              <a:buChar char="•"/>
              <a:defRPr sz="135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410ADCA-6362-8D08-FFA1-80982226F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75" y="491385"/>
            <a:ext cx="800945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100" b="1" i="0" dirty="0">
                <a:solidFill>
                  <a:srgbClr val="001E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628E76-17FF-59EF-2C44-2675B0BDC530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141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A7294B-CFBC-8181-C5F7-1123286240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6314781"/>
            <a:ext cx="9143968" cy="5714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5605" y="491385"/>
            <a:ext cx="2752694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1800" b="1" i="0" dirty="0">
                <a:solidFill>
                  <a:srgbClr val="001E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(W) Layout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43250" y="-1"/>
            <a:ext cx="6000750" cy="6314782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5888798" y="3059577"/>
            <a:ext cx="6314778" cy="19563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>
              <a:defRPr sz="675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2A1F6E-AB5F-51BD-8798-78E7A1DC8A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605" y="1469871"/>
            <a:ext cx="2752694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350">
                <a:solidFill>
                  <a:schemeClr val="tx1"/>
                </a:solidFill>
              </a:defRPr>
            </a:lvl1pPr>
            <a:lvl2pPr marL="175022" indent="-175022">
              <a:buClr>
                <a:srgbClr val="0752D8"/>
              </a:buClr>
              <a:buFont typeface="Wingdings" pitchFamily="2" charset="2"/>
              <a:buChar char="§"/>
              <a:defRPr sz="1350"/>
            </a:lvl2pPr>
            <a:lvl3pPr marL="432197" marR="0" indent="-257175" algn="l" defTabSz="68573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 sz="1350"/>
            </a:lvl3pPr>
            <a:lvl4pPr marL="601265" indent="-257175">
              <a:buClr>
                <a:srgbClr val="0752D8"/>
              </a:buClr>
              <a:buFont typeface="Wingdings" pitchFamily="2" charset="2"/>
              <a:buChar char="§"/>
              <a:defRPr sz="1350"/>
            </a:lvl4pPr>
            <a:lvl5pPr marL="688181" indent="-169069">
              <a:buClr>
                <a:srgbClr val="4D90F4"/>
              </a:buClr>
              <a:buFont typeface="Arial" panose="020B0604020202020204" pitchFamily="34" charset="0"/>
              <a:buChar char="•"/>
              <a:defRPr sz="135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A05FD-C5E5-AFF0-4868-6D5BED96BC2C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551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A48140-1E07-520F-36AF-731B21A92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6314781"/>
            <a:ext cx="9143968" cy="571498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4570080" cy="48449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5746" y="6053941"/>
            <a:ext cx="4572000" cy="2608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>
              <a:defRPr sz="675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0079" y="1469871"/>
            <a:ext cx="4570080" cy="48449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4334" y="6053941"/>
            <a:ext cx="4572000" cy="2608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>
              <a:defRPr sz="675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0C1524C-0C3A-FEC8-1AFB-421FC9576D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75" y="491385"/>
            <a:ext cx="800945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100" b="1" i="0" dirty="0">
                <a:solidFill>
                  <a:srgbClr val="001E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146843-DEB8-AB82-B83E-93E3F22C4BF6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321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20E870-98C3-AABB-F8FC-0019A81395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6314781"/>
            <a:ext cx="9143968" cy="57149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4"/>
            <a:ext cx="9144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1800" b="1" i="0" dirty="0">
                <a:solidFill>
                  <a:srgbClr val="001E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534987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6371461" y="2576913"/>
            <a:ext cx="5349451" cy="19563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>
              <a:defRPr sz="675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73AA1-0C6B-8923-F97B-E1B240E62AF0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142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5A55C-9B3C-EAED-320A-A03232F0A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6314781"/>
            <a:ext cx="9143968" cy="571498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322072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5885153" y="3063222"/>
            <a:ext cx="6322068" cy="19563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>
              <a:defRPr sz="675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26BECC-8396-86BB-49AB-507001FA146B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025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rgbClr val="00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A85608-3CE8-336D-E46C-96050EC0C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75" y="491385"/>
            <a:ext cx="800945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1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Slide Title for Single-Column (B) Layout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91100EB-DA31-0047-ABA8-6770249A92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275" y="1469872"/>
            <a:ext cx="8009450" cy="4542046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bg1"/>
                </a:solidFill>
              </a:defRPr>
            </a:lvl1pPr>
            <a:lvl2pPr marL="175022" indent="-175022">
              <a:buClr>
                <a:srgbClr val="C2C4C6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432197" marR="0" indent="-257175" algn="l" defTabSz="68573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601265" indent="-257175">
              <a:buClr>
                <a:srgbClr val="C2C4C6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88181" indent="-169069">
              <a:buClr>
                <a:srgbClr val="4D90F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4930C-3667-2FB3-E10B-68105AAFD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" y="6314782"/>
            <a:ext cx="9143952" cy="571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207821-D7BA-E944-318C-65C192962D8F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rgbClr val="001E60"/>
                </a:solidFill>
              </a:rPr>
              <a:pPr algn="r"/>
              <a:t>‹N›</a:t>
            </a:fld>
            <a:endParaRPr lang="en-US" sz="900" dirty="0">
              <a:solidFill>
                <a:srgbClr val="001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928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2701-A3FE-4024-8413-6046E74F4E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422940"/>
      </p:ext>
    </p:extLst>
  </p:cSld>
  <p:clrMapOvr>
    <a:masterClrMapping/>
  </p:clrMapOvr>
  <p:transition spd="slow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rgbClr val="00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653FF6-96E2-91BA-9EE9-D1150F2B0C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" y="6314782"/>
            <a:ext cx="9143952" cy="571497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09D83FB-3111-D2B6-0888-769061E9B0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276" y="1469872"/>
            <a:ext cx="3760076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350">
                <a:solidFill>
                  <a:schemeClr val="bg1"/>
                </a:solidFill>
              </a:defRPr>
            </a:lvl1pPr>
            <a:lvl2pPr marL="175022" indent="-175022">
              <a:buClr>
                <a:srgbClr val="C2C4C6"/>
              </a:buClr>
              <a:buFont typeface="Wingdings" pitchFamily="2" charset="2"/>
              <a:buChar char="§"/>
              <a:defRPr sz="1350">
                <a:solidFill>
                  <a:schemeClr val="bg1"/>
                </a:solidFill>
              </a:defRPr>
            </a:lvl2pPr>
            <a:lvl3pPr marL="432197" marR="0" indent="-257175" algn="l" defTabSz="68573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 sz="1350">
                <a:solidFill>
                  <a:schemeClr val="bg1"/>
                </a:solidFill>
              </a:defRPr>
            </a:lvl3pPr>
            <a:lvl4pPr marL="601265" indent="-257175">
              <a:buClr>
                <a:srgbClr val="C2C4C6"/>
              </a:buClr>
              <a:buFont typeface="Wingdings" pitchFamily="2" charset="2"/>
              <a:buChar char="§"/>
              <a:defRPr sz="1350">
                <a:solidFill>
                  <a:schemeClr val="bg1"/>
                </a:solidFill>
              </a:defRPr>
            </a:lvl4pPr>
            <a:lvl5pPr marL="688181" indent="-169069">
              <a:buClr>
                <a:srgbClr val="4D90F4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C0B160-274E-C163-0BB5-489CA8E221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6648" y="1468294"/>
            <a:ext cx="3760076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350">
                <a:solidFill>
                  <a:schemeClr val="bg1"/>
                </a:solidFill>
              </a:defRPr>
            </a:lvl1pPr>
            <a:lvl2pPr marL="175022" indent="-175022">
              <a:buClr>
                <a:srgbClr val="C2C4C6"/>
              </a:buClr>
              <a:buFont typeface="Wingdings" pitchFamily="2" charset="2"/>
              <a:buChar char="§"/>
              <a:defRPr sz="1350">
                <a:solidFill>
                  <a:schemeClr val="bg1"/>
                </a:solidFill>
              </a:defRPr>
            </a:lvl2pPr>
            <a:lvl3pPr marL="432197" marR="0" indent="-257175" algn="l" defTabSz="68573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 sz="1350">
                <a:solidFill>
                  <a:schemeClr val="bg1"/>
                </a:solidFill>
              </a:defRPr>
            </a:lvl3pPr>
            <a:lvl4pPr marL="601265" indent="-257175">
              <a:buClr>
                <a:srgbClr val="C2C4C6"/>
              </a:buClr>
              <a:buFont typeface="Wingdings" pitchFamily="2" charset="2"/>
              <a:buChar char="§"/>
              <a:defRPr sz="1350">
                <a:solidFill>
                  <a:schemeClr val="bg1"/>
                </a:solidFill>
              </a:defRPr>
            </a:lvl4pPr>
            <a:lvl5pPr marL="688181" indent="-169069">
              <a:buClr>
                <a:srgbClr val="4D90F4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788DB4C-2F60-F316-7D73-96FFAC76A2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75" y="491385"/>
            <a:ext cx="800945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1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Slide Title for Two-Column (B) Layout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7FF24-E580-0938-75A6-BF4C6FE12612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rgbClr val="001E60"/>
                </a:solidFill>
              </a:rPr>
              <a:pPr algn="r"/>
              <a:t>‹N›</a:t>
            </a:fld>
            <a:endParaRPr lang="en-US" sz="900" dirty="0">
              <a:solidFill>
                <a:srgbClr val="001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84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rgbClr val="00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5773B-F753-AAC6-3ABF-BC3A5E281F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" y="6314782"/>
            <a:ext cx="9143952" cy="571497"/>
          </a:xfrm>
          <a:prstGeom prst="rect">
            <a:avLst/>
          </a:prstGeom>
        </p:spPr>
      </p:pic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FEAC3D9-6EC7-3EEC-C4CF-EC54294A26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7276" y="1669500"/>
            <a:ext cx="4004725" cy="4340841"/>
          </a:xfrm>
          <a:prstGeom prst="rect">
            <a:avLst/>
          </a:prstGeom>
          <a:solidFill>
            <a:srgbClr val="777C82"/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1522AA0-1F3E-0502-B036-617991412D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6648" y="1468294"/>
            <a:ext cx="3760076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350">
                <a:solidFill>
                  <a:schemeClr val="bg1"/>
                </a:solidFill>
              </a:defRPr>
            </a:lvl1pPr>
            <a:lvl2pPr marL="175022" indent="-175022">
              <a:buClr>
                <a:srgbClr val="C2C4C6"/>
              </a:buClr>
              <a:buFont typeface="Wingdings" pitchFamily="2" charset="2"/>
              <a:buChar char="§"/>
              <a:defRPr sz="1350">
                <a:solidFill>
                  <a:schemeClr val="bg1"/>
                </a:solidFill>
              </a:defRPr>
            </a:lvl2pPr>
            <a:lvl3pPr marL="432197" marR="0" indent="-257175" algn="l" defTabSz="68573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 sz="1350">
                <a:solidFill>
                  <a:schemeClr val="bg1"/>
                </a:solidFill>
              </a:defRPr>
            </a:lvl3pPr>
            <a:lvl4pPr marL="601265" indent="-257175">
              <a:buClr>
                <a:srgbClr val="C2C4C6"/>
              </a:buClr>
              <a:buFont typeface="Wingdings" pitchFamily="2" charset="2"/>
              <a:buChar char="§"/>
              <a:defRPr sz="1350">
                <a:solidFill>
                  <a:schemeClr val="bg1"/>
                </a:solidFill>
              </a:defRPr>
            </a:lvl4pPr>
            <a:lvl5pPr marL="688181" indent="-169069">
              <a:buClr>
                <a:srgbClr val="4D90F4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45D4B58-60FC-CBD0-5CA2-E1BAA01771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7274" y="5749500"/>
            <a:ext cx="3642122" cy="2608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>
              <a:defRPr sz="675">
                <a:solidFill>
                  <a:schemeClr val="bg1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E6EA1B3-7205-C6DF-4AF2-4CADE1A759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75" y="491385"/>
            <a:ext cx="800945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1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Title for </a:t>
            </a:r>
            <a:r>
              <a:rPr lang="en-US" dirty="0" err="1">
                <a:solidFill>
                  <a:schemeClr val="bg1"/>
                </a:solidFill>
              </a:rPr>
              <a:t>Photo+Text</a:t>
            </a:r>
            <a:r>
              <a:rPr lang="en-US" dirty="0">
                <a:solidFill>
                  <a:schemeClr val="bg1"/>
                </a:solidFill>
              </a:rPr>
              <a:t> (B) Layout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B28769-A3DC-9BB7-533E-51B51F56233B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rgbClr val="001E60"/>
                </a:solidFill>
              </a:rPr>
              <a:pPr algn="r"/>
              <a:t>‹N›</a:t>
            </a:fld>
            <a:endParaRPr lang="en-US" sz="900" dirty="0">
              <a:solidFill>
                <a:srgbClr val="001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415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+Photo (B)">
    <p:bg>
      <p:bgPr>
        <a:solidFill>
          <a:srgbClr val="00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B1ED8-99E5-41DD-70D1-1D55481932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" y="6314782"/>
            <a:ext cx="9143952" cy="571497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5605" y="491385"/>
            <a:ext cx="2752694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18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(B) Layout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43250" y="-1"/>
            <a:ext cx="6000750" cy="6314782"/>
          </a:xfrm>
          <a:prstGeom prst="rect">
            <a:avLst/>
          </a:prstGeom>
          <a:solidFill>
            <a:srgbClr val="777C82"/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5888798" y="3059577"/>
            <a:ext cx="6314778" cy="19563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>
              <a:defRPr sz="675">
                <a:solidFill>
                  <a:schemeClr val="bg1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E10EEBB-CE2C-4312-527B-52F7B77873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5605" y="1469871"/>
            <a:ext cx="2752694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350">
                <a:solidFill>
                  <a:schemeClr val="bg1"/>
                </a:solidFill>
              </a:defRPr>
            </a:lvl1pPr>
            <a:lvl2pPr marL="175022" indent="-175022">
              <a:buClr>
                <a:srgbClr val="C2C4C6"/>
              </a:buClr>
              <a:buFont typeface="Wingdings" pitchFamily="2" charset="2"/>
              <a:buChar char="§"/>
              <a:defRPr sz="1350">
                <a:solidFill>
                  <a:schemeClr val="bg1"/>
                </a:solidFill>
              </a:defRPr>
            </a:lvl2pPr>
            <a:lvl3pPr marL="432197" marR="0" indent="-257175" algn="l" defTabSz="68573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 sz="1350">
                <a:solidFill>
                  <a:schemeClr val="bg1"/>
                </a:solidFill>
              </a:defRPr>
            </a:lvl3pPr>
            <a:lvl4pPr marL="601265" indent="-257175">
              <a:buClr>
                <a:srgbClr val="C2C4C6"/>
              </a:buClr>
              <a:buFont typeface="Wingdings" pitchFamily="2" charset="2"/>
              <a:buChar char="§"/>
              <a:defRPr sz="1350">
                <a:solidFill>
                  <a:schemeClr val="bg1"/>
                </a:solidFill>
              </a:defRPr>
            </a:lvl4pPr>
            <a:lvl5pPr marL="688181" indent="-169069">
              <a:buClr>
                <a:srgbClr val="4D90F4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9915E-1762-E512-87E2-878C927AA988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rgbClr val="001E60"/>
                </a:solidFill>
              </a:rPr>
              <a:pPr algn="r"/>
              <a:t>‹N›</a:t>
            </a:fld>
            <a:endParaRPr lang="en-US" sz="900" dirty="0">
              <a:solidFill>
                <a:srgbClr val="001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483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rgbClr val="00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B54F8E-192E-D4F6-944F-ADCFA27B14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" y="6314782"/>
            <a:ext cx="9143952" cy="571497"/>
          </a:xfrm>
          <a:prstGeom prst="rect">
            <a:avLst/>
          </a:prstGeom>
        </p:spPr>
      </p:pic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50EC7B1-4F26-AFA6-6DC2-3243F93BD47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4570080" cy="4844910"/>
          </a:xfrm>
          <a:prstGeom prst="rect">
            <a:avLst/>
          </a:prstGeom>
          <a:solidFill>
            <a:srgbClr val="777C82"/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573DDD7-5991-24F1-4D23-4918E8B556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0079" y="1469871"/>
            <a:ext cx="4570080" cy="4844910"/>
          </a:xfrm>
          <a:prstGeom prst="rect">
            <a:avLst/>
          </a:prstGeom>
          <a:solidFill>
            <a:srgbClr val="777C82"/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E015843-3974-D4A3-3DCD-C529ECB61C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5746" y="6053941"/>
            <a:ext cx="4572000" cy="2608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>
              <a:defRPr sz="675">
                <a:solidFill>
                  <a:schemeClr val="bg1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26F3EA6-01F0-48ED-804A-03F2F4EF7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4334" y="6053941"/>
            <a:ext cx="4572000" cy="2608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>
              <a:defRPr sz="675">
                <a:solidFill>
                  <a:schemeClr val="bg1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C8A67F3-795D-E018-1B76-9B2DE6F5CD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75" y="491385"/>
            <a:ext cx="800945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1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Title for </a:t>
            </a:r>
            <a:r>
              <a:rPr lang="en-US" dirty="0" err="1">
                <a:solidFill>
                  <a:schemeClr val="bg1"/>
                </a:solidFill>
              </a:rPr>
              <a:t>Photo+Photo</a:t>
            </a:r>
            <a:r>
              <a:rPr lang="en-US" dirty="0">
                <a:solidFill>
                  <a:schemeClr val="bg1"/>
                </a:solidFill>
              </a:rPr>
              <a:t> (B) Layout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154568-80A6-4558-C265-7D5333D3BE57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rgbClr val="001E60"/>
                </a:solidFill>
              </a:rPr>
              <a:pPr algn="r"/>
              <a:t>‹N›</a:t>
            </a:fld>
            <a:endParaRPr lang="en-US" sz="900" dirty="0">
              <a:solidFill>
                <a:srgbClr val="001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256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rgbClr val="00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5A036F-4FB1-9588-2D86-E6F986314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" y="6314782"/>
            <a:ext cx="9143952" cy="571497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" y="5349451"/>
            <a:ext cx="9143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18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5349875"/>
          </a:xfrm>
          <a:prstGeom prst="rect">
            <a:avLst/>
          </a:prstGeom>
          <a:solidFill>
            <a:srgbClr val="777C82"/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6371461" y="2576913"/>
            <a:ext cx="5349451" cy="19563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>
              <a:defRPr sz="675">
                <a:solidFill>
                  <a:schemeClr val="bg1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B96EA-A84D-AC15-8F36-787DF6B75A8E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rgbClr val="001E60"/>
                </a:solidFill>
              </a:rPr>
              <a:pPr algn="r"/>
              <a:t>‹N›</a:t>
            </a:fld>
            <a:endParaRPr lang="en-US" sz="900" dirty="0">
              <a:solidFill>
                <a:srgbClr val="001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667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tra-Large Photo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A17D7F-D39A-1648-4230-51D9A255F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" y="6314782"/>
            <a:ext cx="9143952" cy="571497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322072"/>
          </a:xfrm>
          <a:prstGeom prst="rect">
            <a:avLst/>
          </a:prstGeom>
          <a:solidFill>
            <a:srgbClr val="777C82"/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5885153" y="3063222"/>
            <a:ext cx="6322068" cy="19563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>
              <a:defRPr sz="675">
                <a:solidFill>
                  <a:schemeClr val="bg1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1C3CF-8340-BF77-85F9-DECFCA8F0162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rgbClr val="001E60"/>
                </a:solidFill>
              </a:rPr>
              <a:pPr algn="r"/>
              <a:t>‹N›</a:t>
            </a:fld>
            <a:endParaRPr lang="en-US" sz="900" dirty="0">
              <a:solidFill>
                <a:srgbClr val="001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740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-Column (G)">
    <p:bg>
      <p:bgPr>
        <a:solidFill>
          <a:srgbClr val="99B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A85608-3CE8-336D-E46C-96050EC0C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75" y="491385"/>
            <a:ext cx="800945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1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Slide Title for Single-Column (G) Layout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91100EB-DA31-0047-ABA8-6770249A92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275" y="1469872"/>
            <a:ext cx="8009450" cy="4542046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bg1"/>
                </a:solidFill>
              </a:defRPr>
            </a:lvl1pPr>
            <a:lvl2pPr marL="175022" indent="-175022">
              <a:buClr>
                <a:srgbClr val="001E60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432197" marR="0" indent="-257175" algn="l" defTabSz="68573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601265" indent="-257175">
              <a:buClr>
                <a:srgbClr val="001E60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88181" indent="-169069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4930C-3667-2FB3-E10B-68105AAFD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" y="6314782"/>
            <a:ext cx="9143952" cy="571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207821-D7BA-E944-318C-65C192962D8F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774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-Column (G)">
    <p:bg>
      <p:bgPr>
        <a:solidFill>
          <a:srgbClr val="99B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D5016-3A67-57E4-468F-36050BA853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" y="6314782"/>
            <a:ext cx="9143952" cy="571497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09D83FB-3111-D2B6-0888-769061E9B0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276" y="1469872"/>
            <a:ext cx="3760076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350">
                <a:solidFill>
                  <a:schemeClr val="bg1"/>
                </a:solidFill>
              </a:defRPr>
            </a:lvl1pPr>
            <a:lvl2pPr marL="175022" indent="-175022">
              <a:buClr>
                <a:srgbClr val="001E60"/>
              </a:buClr>
              <a:buFont typeface="Wingdings" pitchFamily="2" charset="2"/>
              <a:buChar char="§"/>
              <a:defRPr sz="1350">
                <a:solidFill>
                  <a:schemeClr val="bg1"/>
                </a:solidFill>
              </a:defRPr>
            </a:lvl2pPr>
            <a:lvl3pPr marL="432197" marR="0" indent="-257175" algn="l" defTabSz="68573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 sz="1350">
                <a:solidFill>
                  <a:schemeClr val="bg1"/>
                </a:solidFill>
              </a:defRPr>
            </a:lvl3pPr>
            <a:lvl4pPr marL="601265" indent="-257175">
              <a:buClr>
                <a:srgbClr val="001E60"/>
              </a:buClr>
              <a:buFont typeface="Wingdings" pitchFamily="2" charset="2"/>
              <a:buChar char="§"/>
              <a:defRPr sz="1350">
                <a:solidFill>
                  <a:schemeClr val="bg1"/>
                </a:solidFill>
              </a:defRPr>
            </a:lvl4pPr>
            <a:lvl5pPr marL="688181" indent="-169069"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Paragraph/unbulleted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788DB4C-2F60-F316-7D73-96FFAC76A2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75" y="491385"/>
            <a:ext cx="800945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1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Slide Title for Two-Column (G)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5822ED2-7396-C378-FFCE-F1B3A19491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6648" y="1468294"/>
            <a:ext cx="3760076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350">
                <a:solidFill>
                  <a:schemeClr val="bg1"/>
                </a:solidFill>
              </a:defRPr>
            </a:lvl1pPr>
            <a:lvl2pPr marL="175022" indent="-175022">
              <a:buClr>
                <a:srgbClr val="001E60"/>
              </a:buClr>
              <a:buFont typeface="Wingdings" pitchFamily="2" charset="2"/>
              <a:buChar char="§"/>
              <a:defRPr sz="1350">
                <a:solidFill>
                  <a:schemeClr val="bg1"/>
                </a:solidFill>
              </a:defRPr>
            </a:lvl2pPr>
            <a:lvl3pPr marL="432197" marR="0" indent="-257175" algn="l" defTabSz="68573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 sz="1350">
                <a:solidFill>
                  <a:schemeClr val="bg1"/>
                </a:solidFill>
              </a:defRPr>
            </a:lvl3pPr>
            <a:lvl4pPr marL="601265" indent="-257175">
              <a:buClr>
                <a:srgbClr val="001E60"/>
              </a:buClr>
              <a:buFont typeface="Wingdings" pitchFamily="2" charset="2"/>
              <a:buChar char="§"/>
              <a:defRPr sz="1350">
                <a:solidFill>
                  <a:schemeClr val="bg1"/>
                </a:solidFill>
              </a:defRPr>
            </a:lvl4pPr>
            <a:lvl5pPr marL="688181" indent="-169069"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Paragraph/unbulleted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B0D46-6357-5973-356E-EFD9D364C561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426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+Text (G)">
    <p:bg>
      <p:bgPr>
        <a:solidFill>
          <a:srgbClr val="99B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C7B666-1ABF-F512-0647-41C60B966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" y="6314782"/>
            <a:ext cx="9143952" cy="571497"/>
          </a:xfrm>
          <a:prstGeom prst="rect">
            <a:avLst/>
          </a:prstGeom>
        </p:spPr>
      </p:pic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FEAC3D9-6EC7-3EEC-C4CF-EC54294A26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7276" y="1669500"/>
            <a:ext cx="4004725" cy="4340841"/>
          </a:xfrm>
          <a:prstGeom prst="rect">
            <a:avLst/>
          </a:prstGeom>
          <a:solidFill>
            <a:schemeClr val="bg1"/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45D4B58-60FC-CBD0-5CA2-E1BAA01771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7274" y="5749500"/>
            <a:ext cx="3642122" cy="2608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>
              <a:defRPr sz="675">
                <a:solidFill>
                  <a:srgbClr val="C2C4C6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E6EA1B3-7205-C6DF-4AF2-4CADE1A759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75" y="491385"/>
            <a:ext cx="800945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1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Title for </a:t>
            </a:r>
            <a:r>
              <a:rPr lang="en-US" dirty="0" err="1">
                <a:solidFill>
                  <a:schemeClr val="bg1"/>
                </a:solidFill>
              </a:rPr>
              <a:t>Photo+Text</a:t>
            </a:r>
            <a:r>
              <a:rPr lang="en-US" dirty="0">
                <a:solidFill>
                  <a:schemeClr val="bg1"/>
                </a:solidFill>
              </a:rPr>
              <a:t> (G) Layout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8FB615-466B-DB15-1687-D27BE5FF686C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188D564-3C57-EAA0-EF20-C28F41FADF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6648" y="1468294"/>
            <a:ext cx="3760076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350">
                <a:solidFill>
                  <a:schemeClr val="bg1"/>
                </a:solidFill>
              </a:defRPr>
            </a:lvl1pPr>
            <a:lvl2pPr marL="175022" indent="-175022">
              <a:buClr>
                <a:srgbClr val="001E60"/>
              </a:buClr>
              <a:buFont typeface="Wingdings" pitchFamily="2" charset="2"/>
              <a:buChar char="§"/>
              <a:defRPr sz="1350">
                <a:solidFill>
                  <a:schemeClr val="bg1"/>
                </a:solidFill>
              </a:defRPr>
            </a:lvl2pPr>
            <a:lvl3pPr marL="432197" marR="0" indent="-257175" algn="l" defTabSz="68573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 sz="1350">
                <a:solidFill>
                  <a:schemeClr val="bg1"/>
                </a:solidFill>
              </a:defRPr>
            </a:lvl3pPr>
            <a:lvl4pPr marL="601265" indent="-257175">
              <a:buClr>
                <a:srgbClr val="001E60"/>
              </a:buClr>
              <a:buFont typeface="Wingdings" pitchFamily="2" charset="2"/>
              <a:buChar char="§"/>
              <a:defRPr sz="1350">
                <a:solidFill>
                  <a:schemeClr val="bg1"/>
                </a:solidFill>
              </a:defRPr>
            </a:lvl4pPr>
            <a:lvl5pPr marL="688181" indent="-169069"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Paragraph/unbulleted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8663753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+Photo (W)">
    <p:bg>
      <p:bgPr>
        <a:solidFill>
          <a:srgbClr val="99B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F374DF-AE00-3120-F596-22FACAA0F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" y="6314782"/>
            <a:ext cx="9143952" cy="571497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5605" y="491385"/>
            <a:ext cx="2752694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18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(G) Layout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43250" y="-1"/>
            <a:ext cx="6000750" cy="6314782"/>
          </a:xfrm>
          <a:prstGeom prst="rect">
            <a:avLst/>
          </a:prstGeom>
          <a:solidFill>
            <a:schemeClr val="bg1"/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5888798" y="3059577"/>
            <a:ext cx="6314778" cy="19563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>
              <a:defRPr sz="675">
                <a:solidFill>
                  <a:srgbClr val="C2C4C6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C01C3A5-EEAE-0F98-38AE-6A85284AE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5605" y="1469871"/>
            <a:ext cx="2752694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350">
                <a:solidFill>
                  <a:schemeClr val="bg1"/>
                </a:solidFill>
              </a:defRPr>
            </a:lvl1pPr>
            <a:lvl2pPr marL="175022" indent="-175022">
              <a:buClr>
                <a:srgbClr val="001E60"/>
              </a:buClr>
              <a:buFont typeface="Wingdings" pitchFamily="2" charset="2"/>
              <a:buChar char="§"/>
              <a:defRPr sz="1350">
                <a:solidFill>
                  <a:schemeClr val="bg1"/>
                </a:solidFill>
              </a:defRPr>
            </a:lvl2pPr>
            <a:lvl3pPr marL="432197" marR="0" indent="-257175" algn="l" defTabSz="68573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 sz="1350">
                <a:solidFill>
                  <a:schemeClr val="bg1"/>
                </a:solidFill>
              </a:defRPr>
            </a:lvl3pPr>
            <a:lvl4pPr marL="601265" indent="-257175">
              <a:buClr>
                <a:srgbClr val="001E60"/>
              </a:buClr>
              <a:buFont typeface="Wingdings" pitchFamily="2" charset="2"/>
              <a:buChar char="§"/>
              <a:defRPr sz="1350">
                <a:solidFill>
                  <a:schemeClr val="bg1"/>
                </a:solidFill>
              </a:defRPr>
            </a:lvl4pPr>
            <a:lvl5pPr marL="688181" indent="-169069"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Paragraph/unbulleted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1EF8C0-B7B3-CD9B-95F3-25031642D6B1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898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750D-7F17-453F-8EE4-66A0487CD6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530729"/>
      </p:ext>
    </p:extLst>
  </p:cSld>
  <p:clrMapOvr>
    <a:masterClrMapping/>
  </p:clrMapOvr>
  <p:transition spd="slow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+Photo (G)">
    <p:bg>
      <p:bgPr>
        <a:solidFill>
          <a:srgbClr val="99B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940662-C7CE-B05F-D355-39B2F8438E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" y="6314782"/>
            <a:ext cx="9143952" cy="571497"/>
          </a:xfrm>
          <a:prstGeom prst="rect">
            <a:avLst/>
          </a:prstGeom>
        </p:spPr>
      </p:pic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50EC7B1-4F26-AFA6-6DC2-3243F93BD47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4570080" cy="4844910"/>
          </a:xfrm>
          <a:prstGeom prst="rect">
            <a:avLst/>
          </a:prstGeom>
          <a:solidFill>
            <a:schemeClr val="bg1"/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573DDD7-5991-24F1-4D23-4918E8B556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0079" y="1469871"/>
            <a:ext cx="4570080" cy="4844910"/>
          </a:xfrm>
          <a:prstGeom prst="rect">
            <a:avLst/>
          </a:prstGeom>
          <a:solidFill>
            <a:schemeClr val="bg1"/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E015843-3974-D4A3-3DCD-C529ECB61C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5746" y="6053941"/>
            <a:ext cx="4572000" cy="2608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>
              <a:defRPr sz="675">
                <a:solidFill>
                  <a:srgbClr val="C2C4C6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26F3EA6-01F0-48ED-804A-03F2F4EF7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4334" y="6053941"/>
            <a:ext cx="4572000" cy="2608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>
              <a:defRPr sz="675">
                <a:solidFill>
                  <a:srgbClr val="C2C4C6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C8A67F3-795D-E018-1B76-9B2DE6F5CD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75" y="491385"/>
            <a:ext cx="800945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1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Title for </a:t>
            </a:r>
            <a:r>
              <a:rPr lang="en-US" dirty="0" err="1">
                <a:solidFill>
                  <a:schemeClr val="bg1"/>
                </a:solidFill>
              </a:rPr>
              <a:t>Photo+Photo</a:t>
            </a:r>
            <a:r>
              <a:rPr lang="en-US" dirty="0">
                <a:solidFill>
                  <a:schemeClr val="bg1"/>
                </a:solidFill>
              </a:rPr>
              <a:t> (G) Layout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4A8DC-136B-1A3C-8BF6-F760A79BCB5B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131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-Photo (G)">
    <p:bg>
      <p:bgPr>
        <a:solidFill>
          <a:srgbClr val="99B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ACEEE0-9610-D30B-DCCF-D7AD1058D2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" y="6314782"/>
            <a:ext cx="9143952" cy="571497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" y="5349451"/>
            <a:ext cx="9143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18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Title for Large-Photo (G)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5349875"/>
          </a:xfrm>
          <a:prstGeom prst="rect">
            <a:avLst/>
          </a:prstGeom>
          <a:solidFill>
            <a:schemeClr val="bg1"/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6371461" y="2576913"/>
            <a:ext cx="5349451" cy="19563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>
              <a:defRPr sz="675">
                <a:solidFill>
                  <a:srgbClr val="C2C4C6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96954-312E-BAD4-05A6-5B065A3099CA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867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tra-Large Photo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949720-45C6-8B26-1322-0469040310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" y="6314782"/>
            <a:ext cx="9143952" cy="571497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322072"/>
          </a:xfrm>
          <a:prstGeom prst="rect">
            <a:avLst/>
          </a:prstGeom>
          <a:solidFill>
            <a:schemeClr val="bg1"/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5885153" y="3063222"/>
            <a:ext cx="6322068" cy="19563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>
              <a:defRPr sz="675">
                <a:solidFill>
                  <a:srgbClr val="C2C4C6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11B11-944B-3817-2313-112EB1FC06DF}"/>
              </a:ext>
            </a:extLst>
          </p:cNvPr>
          <p:cNvSpPr txBox="1"/>
          <p:nvPr userDrawn="1"/>
        </p:nvSpPr>
        <p:spPr>
          <a:xfrm>
            <a:off x="8196782" y="6502144"/>
            <a:ext cx="90780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900" smtClean="0">
                <a:solidFill>
                  <a:schemeClr val="bg1"/>
                </a:solidFill>
              </a:rPr>
              <a:pPr algn="r"/>
              <a:t>‹N›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32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1011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4406903"/>
            <a:ext cx="8784976" cy="1595239"/>
          </a:xfrm>
        </p:spPr>
        <p:txBody>
          <a:bodyPr anchor="t"/>
          <a:lstStyle>
            <a:lvl1pPr algn="l">
              <a:defRPr sz="4000" b="1" i="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3" y="2906714"/>
            <a:ext cx="8784976" cy="14823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68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5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9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160" y="6356353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ISIWSC2023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1036" y="6356353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B0D29D-1ED6-45DB-9198-64015623053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5" name="Afbeelding 14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5808D444-9508-311A-2838-280877104A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78" y="260650"/>
            <a:ext cx="773006" cy="35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4AA5B-E423-439D-A448-D60BF32EEE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713656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9B085-7EF5-4F75-A182-CF35526FC1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702885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79203-CE55-4FAA-A3EE-25AEBF67D1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541841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E9BC5-9A4A-46BA-9C3A-39B4245BD9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400786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061B0-9555-48F0-A3BB-655C2EF1DE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14700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38D17C69-D288-4401-AD62-DFDF349809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it-IT" sz="2400" i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z="2400" i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z="1800" i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z="1800" i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z="1800" i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z="1800" i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z="2400" i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z="1800" i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z="1800" i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035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</p:sldLayoutIdLst>
  <p:transition spd="slow" advClick="0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2138"/>
            <a:ext cx="82296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9ED25-F270-C927-7AB1-249134C5B30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927872" y="6642100"/>
            <a:ext cx="1309688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5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  <p:extLst>
      <p:ext uri="{BB962C8B-B14F-4D97-AF65-F5344CB8AC3E}">
        <p14:creationId xmlns:p14="http://schemas.microsoft.com/office/powerpoint/2010/main" val="152705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  <p:sldLayoutId id="2147484208" r:id="rId12"/>
    <p:sldLayoutId id="2147484209" r:id="rId13"/>
    <p:sldLayoutId id="2147484210" r:id="rId14"/>
    <p:sldLayoutId id="2147484211" r:id="rId15"/>
    <p:sldLayoutId id="2147484212" r:id="rId16"/>
    <p:sldLayoutId id="2147484213" r:id="rId17"/>
    <p:sldLayoutId id="2147484214" r:id="rId18"/>
    <p:sldLayoutId id="2147484215" r:id="rId19"/>
    <p:sldLayoutId id="2147484216" r:id="rId20"/>
    <p:sldLayoutId id="2147484217" r:id="rId21"/>
    <p:sldLayoutId id="2147484218" r:id="rId22"/>
    <p:sldLayoutId id="2147484219" r:id="rId23"/>
    <p:sldLayoutId id="2147484220" r:id="rId24"/>
    <p:sldLayoutId id="2147484221" r:id="rId25"/>
    <p:sldLayoutId id="2147484222" r:id="rId26"/>
    <p:sldLayoutId id="2147484223" r:id="rId27"/>
    <p:sldLayoutId id="2147484224" r:id="rId28"/>
    <p:sldLayoutId id="2147484225" r:id="rId29"/>
    <p:sldLayoutId id="2147484226" r:id="rId30"/>
    <p:sldLayoutId id="2147484227" r:id="rId31"/>
  </p:sldLayoutIdLst>
  <p:transition>
    <p:fade/>
  </p:transition>
  <p:hf hdr="0" dt="0"/>
  <p:txStyles>
    <p:titleStyle>
      <a:lvl1pPr algn="l" defTabSz="68573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1E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36" rtl="0" eaLnBrk="1" latinLnBrk="0" hangingPunct="1">
        <a:spcBef>
          <a:spcPts val="1800"/>
        </a:spcBef>
        <a:buClr>
          <a:schemeClr val="accent1"/>
        </a:buClr>
        <a:buSzPct val="110000"/>
        <a:buFont typeface="Wingdings" charset="2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75022" indent="-175022" algn="l" defTabSz="685736" rtl="0" eaLnBrk="1" latinLnBrk="0" hangingPunct="1">
        <a:spcBef>
          <a:spcPts val="450"/>
        </a:spcBef>
        <a:buClr>
          <a:srgbClr val="0752D8"/>
        </a:buClr>
        <a:buSzPct val="100000"/>
        <a:buFont typeface="Wingdings" pitchFamily="2" charset="2"/>
        <a:buChar char="§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44091" indent="-169069" algn="l" defTabSz="685736" rtl="0" eaLnBrk="1" latinLnBrk="0" hangingPunct="1">
        <a:spcBef>
          <a:spcPts val="450"/>
        </a:spcBef>
        <a:buClr>
          <a:srgbClr val="4D90F4"/>
        </a:buClr>
        <a:buSzPct val="100000"/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519113" indent="-175022" algn="l" defTabSz="685736" rtl="0" eaLnBrk="1" latinLnBrk="0" hangingPunct="1">
        <a:spcBef>
          <a:spcPts val="450"/>
        </a:spcBef>
        <a:buClr>
          <a:srgbClr val="0752D8"/>
        </a:buClr>
        <a:buSzPct val="100000"/>
        <a:buFont typeface="Wingdings" pitchFamily="2" charset="2"/>
        <a:buChar char="§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688181" indent="-169069" algn="l" defTabSz="685736" rtl="0" eaLnBrk="1" latinLnBrk="0" hangingPunct="1">
        <a:spcBef>
          <a:spcPts val="450"/>
        </a:spcBef>
        <a:buClr>
          <a:srgbClr val="4D90F4"/>
        </a:buClr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73" indent="-171434" algn="l" defTabSz="68573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42" indent="-171434" algn="l" defTabSz="68573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09" indent="-171434" algn="l" defTabSz="68573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76" indent="-171434" algn="l" defTabSz="68573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8" algn="l" defTabSz="68573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6" algn="l" defTabSz="68573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04" algn="l" defTabSz="68573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71" algn="l" defTabSz="68573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9" algn="l" defTabSz="68573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07" algn="l" defTabSz="68573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75" algn="l" defTabSz="68573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43" algn="l" defTabSz="68573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kst, Lettertype, Graphics, poster&#10;&#10;Automatisch gegenereerde beschrijving">
            <a:extLst>
              <a:ext uri="{FF2B5EF4-FFF2-40B4-BE49-F238E27FC236}">
                <a16:creationId xmlns:a16="http://schemas.microsoft.com/office/drawing/2014/main" id="{487D0441-07A5-ECE2-CE6C-D4C617C970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" y="980728"/>
            <a:ext cx="2686296" cy="375368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84D3C6C-56DC-2D63-BABF-18AFB8FF21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" y="5712718"/>
            <a:ext cx="9143998" cy="288032"/>
          </a:xfrm>
          <a:prstGeom prst="rect">
            <a:avLst/>
          </a:prstGeom>
          <a:gradFill>
            <a:gsLst>
              <a:gs pos="0">
                <a:srgbClr val="E6386E"/>
              </a:gs>
              <a:gs pos="100000">
                <a:srgbClr val="0036A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6" fontAlgn="auto">
              <a:spcBef>
                <a:spcPts val="0"/>
              </a:spcBef>
              <a:spcAft>
                <a:spcPts val="0"/>
              </a:spcAft>
            </a:pPr>
            <a:endParaRPr lang="nl-NL" sz="1800" i="0" dirty="0">
              <a:solidFill>
                <a:srgbClr val="FEFEFE"/>
              </a:solidFill>
              <a:latin typeface="Arial" panose="020B0604020202020204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A0C4E8F-AE8C-C989-06DA-7F1FF2BD5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3653" y="1012469"/>
            <a:ext cx="892844" cy="328299"/>
          </a:xfrm>
          <a:prstGeom prst="rect">
            <a:avLst/>
          </a:prstGeom>
        </p:spPr>
      </p:pic>
      <p:cxnSp>
        <p:nvCxnSpPr>
          <p:cNvPr id="7" name="AutoShape 6">
            <a:extLst>
              <a:ext uri="{FF2B5EF4-FFF2-40B4-BE49-F238E27FC236}">
                <a16:creationId xmlns:a16="http://schemas.microsoft.com/office/drawing/2014/main" id="{7675B1BE-F3E0-9DBD-DE85-B143C0D9B6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921" y="3645024"/>
            <a:ext cx="5296107" cy="0"/>
          </a:xfrm>
          <a:prstGeom prst="straightConnector1">
            <a:avLst/>
          </a:prstGeom>
          <a:noFill/>
          <a:ln w="50800" cap="rnd" algn="ctr">
            <a:gradFill>
              <a:gsLst>
                <a:gs pos="0">
                  <a:srgbClr val="E6386E"/>
                </a:gs>
                <a:gs pos="100000">
                  <a:srgbClr val="0000AF"/>
                </a:gs>
              </a:gsLst>
              <a:lin ang="10800000" scaled="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8" name="TextBox 44">
            <a:extLst>
              <a:ext uri="{FF2B5EF4-FFF2-40B4-BE49-F238E27FC236}">
                <a16:creationId xmlns:a16="http://schemas.microsoft.com/office/drawing/2014/main" id="{ACF4DE9F-71F7-AA26-9178-053ACECE0CBC}"/>
              </a:ext>
            </a:extLst>
          </p:cNvPr>
          <p:cNvSpPr txBox="1"/>
          <p:nvPr/>
        </p:nvSpPr>
        <p:spPr>
          <a:xfrm>
            <a:off x="2915817" y="2506251"/>
            <a:ext cx="6088984" cy="992414"/>
          </a:xfrm>
          <a:prstGeom prst="rect">
            <a:avLst/>
          </a:prstGeom>
          <a:noFill/>
        </p:spPr>
        <p:txBody>
          <a:bodyPr wrap="square" lIns="68412" tIns="34208" rIns="68412" bIns="34208" rtlCol="0" anchor="b">
            <a:spAutoFit/>
          </a:bodyPr>
          <a:lstStyle/>
          <a:p>
            <a:pPr algn="r" defTabSz="685736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rgbClr val="0000AF"/>
                </a:solidFill>
              </a:rPr>
              <a:t>IPS1120</a:t>
            </a:r>
          </a:p>
          <a:p>
            <a:pPr algn="r" defTabSz="685736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rgbClr val="0000AF"/>
                </a:solidFill>
              </a:rPr>
              <a:t>Building forward: experimental work on Distributional Wealth Accounts in Italy</a:t>
            </a:r>
            <a:endParaRPr lang="en-US" sz="2800" b="1" i="0" dirty="0">
              <a:solidFill>
                <a:srgbClr val="0000AF"/>
              </a:solidFill>
            </a:endParaRPr>
          </a:p>
        </p:txBody>
      </p:sp>
      <p:sp>
        <p:nvSpPr>
          <p:cNvPr id="11" name="TextBox 47">
            <a:extLst>
              <a:ext uri="{FF2B5EF4-FFF2-40B4-BE49-F238E27FC236}">
                <a16:creationId xmlns:a16="http://schemas.microsoft.com/office/drawing/2014/main" id="{C138C98F-3DB9-9126-DFA1-C906A6540AC6}"/>
              </a:ext>
            </a:extLst>
          </p:cNvPr>
          <p:cNvSpPr txBox="1"/>
          <p:nvPr/>
        </p:nvSpPr>
        <p:spPr>
          <a:xfrm>
            <a:off x="2915817" y="3847874"/>
            <a:ext cx="6101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736" fontAlgn="auto">
              <a:spcBef>
                <a:spcPts val="0"/>
              </a:spcBef>
              <a:spcAft>
                <a:spcPts val="0"/>
              </a:spcAft>
            </a:pPr>
            <a:r>
              <a:rPr lang="sv-SE" sz="1600" i="0" dirty="0">
                <a:solidFill>
                  <a:srgbClr val="0000AF"/>
                </a:solidFill>
              </a:rPr>
              <a:t>Andrea Neri (Banca d’Italia) </a:t>
            </a:r>
          </a:p>
          <a:p>
            <a:pPr algn="r" defTabSz="685736"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srgbClr val="0000AF"/>
                </a:solidFill>
              </a:rPr>
              <a:t>Wednesday 8 October 2025</a:t>
            </a:r>
          </a:p>
        </p:txBody>
      </p:sp>
    </p:spTree>
    <p:extLst>
      <p:ext uri="{BB962C8B-B14F-4D97-AF65-F5344CB8AC3E}">
        <p14:creationId xmlns:p14="http://schemas.microsoft.com/office/powerpoint/2010/main" val="2665248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0778B-9744-2203-4141-0D9F610A4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26A345-DE76-3AC7-9875-1C453CC75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kern="1200" dirty="0" err="1">
                <a:solidFill>
                  <a:srgbClr val="22228E"/>
                </a:solidFill>
                <a:latin typeface="+mn-lt"/>
              </a:rPr>
              <a:t>Imputation</a:t>
            </a:r>
            <a:r>
              <a:rPr lang="it-IT" kern="1200" dirty="0">
                <a:solidFill>
                  <a:srgbClr val="22228E"/>
                </a:solidFill>
                <a:latin typeface="+mn-lt"/>
              </a:rPr>
              <a:t> of </a:t>
            </a:r>
            <a:r>
              <a:rPr lang="it-IT" kern="1200" dirty="0" err="1">
                <a:solidFill>
                  <a:srgbClr val="22228E"/>
                </a:solidFill>
                <a:latin typeface="+mn-lt"/>
              </a:rPr>
              <a:t>currency</a:t>
            </a:r>
            <a:r>
              <a:rPr lang="it-IT" kern="1200" dirty="0">
                <a:solidFill>
                  <a:srgbClr val="22228E"/>
                </a:solidFill>
                <a:latin typeface="+mn-lt"/>
              </a:rPr>
              <a:t> holding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9E7F0A-90D0-CEF7-4E95-3EC7ED179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946" y="1484784"/>
            <a:ext cx="8229600" cy="22322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it-IT" sz="2000" kern="1200" dirty="0">
              <a:solidFill>
                <a:srgbClr val="505150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it-IT" sz="2000" b="1" kern="1200" dirty="0">
                <a:solidFill>
                  <a:schemeClr val="bg2"/>
                </a:solidFill>
                <a:latin typeface="+mj-lt"/>
                <a:cs typeface="Arial" pitchFamily="34" charset="0"/>
              </a:rPr>
              <a:t>Preliminary </a:t>
            </a:r>
            <a:r>
              <a:rPr lang="it-IT" sz="2000" b="1" kern="1200" dirty="0" err="1">
                <a:solidFill>
                  <a:schemeClr val="bg2"/>
                </a:solidFill>
                <a:latin typeface="+mj-lt"/>
                <a:cs typeface="Arial" pitchFamily="34" charset="0"/>
              </a:rPr>
              <a:t>results</a:t>
            </a:r>
            <a:endParaRPr lang="it-IT" sz="2000" b="1" kern="1200" dirty="0">
              <a:solidFill>
                <a:schemeClr val="bg2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it-IT" sz="2000" b="1" kern="12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it-IT" sz="2000" b="1" kern="1200" dirty="0" err="1">
                <a:solidFill>
                  <a:schemeClr val="bg2"/>
                </a:solidFill>
                <a:latin typeface="+mj-lt"/>
                <a:cs typeface="Arial" pitchFamily="34" charset="0"/>
              </a:rPr>
              <a:t>Average</a:t>
            </a:r>
            <a:r>
              <a:rPr lang="it-IT" sz="2000" b="1" kern="1200" dirty="0">
                <a:solidFill>
                  <a:schemeClr val="bg2"/>
                </a:solidFill>
                <a:latin typeface="+mj-lt"/>
                <a:cs typeface="Arial" pitchFamily="34" charset="0"/>
              </a:rPr>
              <a:t> </a:t>
            </a:r>
            <a:r>
              <a:rPr lang="it-IT" sz="2000" b="1" kern="1200" dirty="0" err="1">
                <a:solidFill>
                  <a:schemeClr val="bg2"/>
                </a:solidFill>
                <a:latin typeface="+mj-lt"/>
                <a:cs typeface="Arial" pitchFamily="34" charset="0"/>
              </a:rPr>
              <a:t>imputed</a:t>
            </a:r>
            <a:r>
              <a:rPr lang="it-IT" sz="2000" b="1" kern="1200" dirty="0">
                <a:solidFill>
                  <a:schemeClr val="bg2"/>
                </a:solidFill>
                <a:latin typeface="+mj-lt"/>
                <a:cs typeface="Arial" pitchFamily="34" charset="0"/>
              </a:rPr>
              <a:t> </a:t>
            </a:r>
            <a:r>
              <a:rPr lang="it-IT" sz="2000" b="1" kern="1200" dirty="0" err="1">
                <a:solidFill>
                  <a:schemeClr val="bg2"/>
                </a:solidFill>
                <a:latin typeface="+mj-lt"/>
                <a:cs typeface="Arial" pitchFamily="34" charset="0"/>
              </a:rPr>
              <a:t>value</a:t>
            </a:r>
            <a:r>
              <a:rPr lang="it-IT" sz="2000" b="1" kern="1200" dirty="0">
                <a:solidFill>
                  <a:schemeClr val="bg2"/>
                </a:solidFill>
                <a:latin typeface="+mj-lt"/>
                <a:cs typeface="Arial" pitchFamily="34" charset="0"/>
              </a:rPr>
              <a:t> </a:t>
            </a:r>
            <a:r>
              <a:rPr lang="it-IT" sz="2000" kern="1200" dirty="0">
                <a:solidFill>
                  <a:srgbClr val="505150"/>
                </a:solidFill>
                <a:latin typeface="+mj-lt"/>
                <a:cs typeface="Arial" pitchFamily="34" charset="0"/>
              </a:rPr>
              <a:t>: </a:t>
            </a:r>
            <a:r>
              <a:rPr lang="en-US" sz="2000" dirty="0"/>
              <a:t>€670 per household, €1,500 for top 10% </a:t>
            </a:r>
          </a:p>
          <a:p>
            <a:pPr marL="0" indent="0">
              <a:buNone/>
            </a:pPr>
            <a:endParaRPr lang="it-IT" sz="2000" b="1" kern="1200" dirty="0">
              <a:solidFill>
                <a:schemeClr val="bg2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it-IT" sz="2000" b="1" kern="1200" dirty="0">
                <a:solidFill>
                  <a:schemeClr val="bg2"/>
                </a:solidFill>
                <a:latin typeface="+mj-lt"/>
                <a:cs typeface="Arial" pitchFamily="34" charset="0"/>
              </a:rPr>
              <a:t>Coverage ratio</a:t>
            </a:r>
            <a:r>
              <a:rPr lang="it-IT" sz="2000" kern="1200" dirty="0">
                <a:solidFill>
                  <a:srgbClr val="505150"/>
                </a:solidFill>
                <a:latin typeface="+mj-lt"/>
                <a:cs typeface="Arial" pitchFamily="34" charset="0"/>
              </a:rPr>
              <a:t>: </a:t>
            </a:r>
            <a:r>
              <a:rPr lang="it-IT" sz="2000" dirty="0"/>
              <a:t>~85% of National Accounts</a:t>
            </a:r>
            <a:endParaRPr lang="it-IT" sz="2000" kern="1200" dirty="0">
              <a:solidFill>
                <a:srgbClr val="505150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it-IT" sz="2000" kern="1200" dirty="0">
              <a:solidFill>
                <a:srgbClr val="505150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it-IT" sz="2000" b="1" kern="1200" dirty="0" err="1">
                <a:solidFill>
                  <a:schemeClr val="bg2"/>
                </a:solidFill>
                <a:latin typeface="+mj-lt"/>
                <a:cs typeface="Arial" pitchFamily="34" charset="0"/>
              </a:rPr>
              <a:t>Currency</a:t>
            </a:r>
            <a:r>
              <a:rPr lang="it-IT" sz="2000" b="1" kern="1200" dirty="0">
                <a:solidFill>
                  <a:schemeClr val="bg2"/>
                </a:solidFill>
                <a:latin typeface="+mj-lt"/>
                <a:cs typeface="Arial" pitchFamily="34" charset="0"/>
              </a:rPr>
              <a:t> holding </a:t>
            </a:r>
            <a:r>
              <a:rPr lang="it-IT" sz="2000" b="1" kern="1200" dirty="0" err="1">
                <a:solidFill>
                  <a:schemeClr val="bg2"/>
                </a:solidFill>
                <a:latin typeface="+mj-lt"/>
                <a:cs typeface="Arial" pitchFamily="34" charset="0"/>
              </a:rPr>
              <a:t>higher</a:t>
            </a:r>
            <a:r>
              <a:rPr lang="it-IT" sz="2000" b="1" kern="1200" dirty="0">
                <a:solidFill>
                  <a:schemeClr val="bg2"/>
                </a:solidFill>
                <a:latin typeface="+mj-lt"/>
                <a:cs typeface="Arial" pitchFamily="34" charset="0"/>
              </a:rPr>
              <a:t> for</a:t>
            </a:r>
            <a:r>
              <a:rPr lang="it-IT" sz="2000" kern="1200" dirty="0">
                <a:solidFill>
                  <a:srgbClr val="505150"/>
                </a:solidFill>
                <a:latin typeface="+mj-lt"/>
                <a:cs typeface="Arial" pitchFamily="34" charset="0"/>
              </a:rPr>
              <a:t>: </a:t>
            </a:r>
            <a:r>
              <a:rPr lang="it-IT" sz="2000" dirty="0" err="1"/>
              <a:t>househols</a:t>
            </a:r>
            <a:r>
              <a:rPr lang="it-IT" sz="2000" dirty="0"/>
              <a:t> with </a:t>
            </a:r>
            <a:r>
              <a:rPr lang="it-IT" sz="2000" dirty="0" err="1"/>
              <a:t>young</a:t>
            </a:r>
            <a:r>
              <a:rPr lang="it-IT" sz="2000" dirty="0"/>
              <a:t> </a:t>
            </a:r>
            <a:r>
              <a:rPr lang="it-IT" sz="2000" dirty="0" err="1"/>
              <a:t>persons,rural</a:t>
            </a:r>
            <a:r>
              <a:rPr lang="it-IT" sz="2000" dirty="0"/>
              <a:t> </a:t>
            </a:r>
            <a:r>
              <a:rPr lang="it-IT" sz="2000" dirty="0" err="1"/>
              <a:t>areas</a:t>
            </a:r>
            <a:r>
              <a:rPr lang="it-IT" sz="2000" dirty="0"/>
              <a:t>, cash-intensive </a:t>
            </a:r>
            <a:r>
              <a:rPr lang="it-IT" sz="2000" dirty="0" err="1"/>
              <a:t>spenders</a:t>
            </a:r>
            <a:r>
              <a:rPr lang="it-IT" sz="2000" dirty="0"/>
              <a:t>,</a:t>
            </a:r>
            <a:r>
              <a:rPr lang="en-US" sz="2000" dirty="0"/>
              <a:t> secondary home owners, economically sound households</a:t>
            </a:r>
            <a:r>
              <a:rPr lang="it-IT" sz="2000" dirty="0"/>
              <a:t>; </a:t>
            </a:r>
            <a:r>
              <a:rPr lang="it-IT" sz="2000" dirty="0" err="1"/>
              <a:t>higher</a:t>
            </a:r>
            <a:r>
              <a:rPr lang="it-IT" sz="2000" dirty="0"/>
              <a:t> savers in </a:t>
            </a:r>
            <a:r>
              <a:rPr lang="it-IT" sz="2000" dirty="0" err="1"/>
              <a:t>deposits</a:t>
            </a:r>
            <a:endParaRPr lang="it-IT" sz="2000" dirty="0"/>
          </a:p>
          <a:p>
            <a:pPr marL="0" indent="0">
              <a:buNone/>
            </a:pPr>
            <a:endParaRPr lang="it-IT" sz="2000" kern="1200" dirty="0">
              <a:solidFill>
                <a:srgbClr val="505150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it-IT" sz="2000" b="1" kern="1200" dirty="0">
                <a:solidFill>
                  <a:schemeClr val="bg2"/>
                </a:solidFill>
                <a:latin typeface="+mj-lt"/>
                <a:cs typeface="Arial" pitchFamily="34" charset="0"/>
              </a:rPr>
              <a:t>R</a:t>
            </a:r>
            <a:r>
              <a:rPr lang="it-IT" sz="2000" b="1" kern="1200" baseline="30000" dirty="0">
                <a:solidFill>
                  <a:schemeClr val="bg2"/>
                </a:solidFill>
                <a:latin typeface="+mj-lt"/>
                <a:cs typeface="Arial" pitchFamily="34" charset="0"/>
              </a:rPr>
              <a:t>2</a:t>
            </a:r>
            <a:r>
              <a:rPr lang="it-IT" sz="2000" b="1" kern="1200" dirty="0">
                <a:solidFill>
                  <a:schemeClr val="bg2"/>
                </a:solidFill>
                <a:latin typeface="+mj-lt"/>
                <a:cs typeface="Arial" pitchFamily="34" charset="0"/>
              </a:rPr>
              <a:t> 17%</a:t>
            </a:r>
          </a:p>
        </p:txBody>
      </p:sp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0E258526-F87C-3CC2-E995-20CCBCD1E8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19654706-BB06-40C3-BF60-72FC042CDD07}" type="slidenum">
              <a:rPr lang="it-IT" b="1" smtClean="0"/>
              <a:pPr>
                <a:defRPr/>
              </a:pPr>
              <a:t>10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02650739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17A503-895D-063B-D88E-42A01380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kern="1200" dirty="0">
                <a:solidFill>
                  <a:srgbClr val="22228E"/>
                </a:solidFill>
                <a:latin typeface="+mj-lt"/>
              </a:rPr>
              <a:t>Joint </a:t>
            </a:r>
            <a:r>
              <a:rPr lang="it-IT" kern="1200" dirty="0" err="1">
                <a:solidFill>
                  <a:srgbClr val="22228E"/>
                </a:solidFill>
                <a:latin typeface="+mj-lt"/>
              </a:rPr>
              <a:t>income</a:t>
            </a:r>
            <a:r>
              <a:rPr lang="it-IT" kern="1200" dirty="0">
                <a:solidFill>
                  <a:srgbClr val="22228E"/>
                </a:solidFill>
                <a:latin typeface="+mj-lt"/>
              </a:rPr>
              <a:t> and </a:t>
            </a:r>
            <a:r>
              <a:rPr lang="it-IT" kern="1200" dirty="0" err="1">
                <a:solidFill>
                  <a:srgbClr val="22228E"/>
                </a:solidFill>
                <a:latin typeface="+mj-lt"/>
              </a:rPr>
              <a:t>wealth</a:t>
            </a:r>
            <a:r>
              <a:rPr lang="it-IT" kern="1200" dirty="0">
                <a:solidFill>
                  <a:srgbClr val="22228E"/>
                </a:solidFill>
                <a:latin typeface="+mj-lt"/>
              </a:rPr>
              <a:t> </a:t>
            </a:r>
            <a:r>
              <a:rPr lang="it-IT" kern="1200" dirty="0" err="1">
                <a:solidFill>
                  <a:srgbClr val="22228E"/>
                </a:solidFill>
                <a:latin typeface="+mj-lt"/>
              </a:rPr>
              <a:t>distribution</a:t>
            </a:r>
            <a:endParaRPr lang="it-IT" kern="1200" dirty="0">
              <a:solidFill>
                <a:srgbClr val="22228E"/>
              </a:solidFill>
              <a:latin typeface="+mj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741E9B-6191-1CA8-57A0-DFDA61E1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583704"/>
          </a:xfrm>
        </p:spPr>
        <p:txBody>
          <a:bodyPr/>
          <a:lstStyle/>
          <a:p>
            <a:r>
              <a:rPr lang="it-IT" sz="2000" dirty="0" err="1">
                <a:solidFill>
                  <a:schemeClr val="bg2"/>
                </a:solidFill>
              </a:rPr>
              <a:t>Wages</a:t>
            </a:r>
            <a:r>
              <a:rPr lang="it-IT" sz="2000" dirty="0"/>
              <a:t>: </a:t>
            </a:r>
            <a:r>
              <a:rPr lang="en-US" sz="2000" dirty="0"/>
              <a:t>2022 coverage: employed ~0.98, positions ~0.95 (aligned with NA) thanks to the new design</a:t>
            </a:r>
            <a:endParaRPr lang="it-IT" sz="20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DFB347-1BCA-300A-BA92-B6F3907ACF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ECAC096-2E59-C8A5-68DF-DF65344B63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654706-BB06-40C3-BF60-72FC042CDD07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FDB16AA-9F40-35B0-F5BF-9098E0D90CEE}"/>
              </a:ext>
            </a:extLst>
          </p:cNvPr>
          <p:cNvSpPr txBox="1">
            <a:spLocks/>
          </p:cNvSpPr>
          <p:nvPr/>
        </p:nvSpPr>
        <p:spPr bwMode="auto">
          <a:xfrm>
            <a:off x="424463" y="3057500"/>
            <a:ext cx="8229600" cy="58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000" i="0" dirty="0">
                <a:solidFill>
                  <a:schemeClr val="bg2"/>
                </a:solidFill>
              </a:rPr>
              <a:t>Self-</a:t>
            </a:r>
            <a:r>
              <a:rPr lang="it-IT" sz="2000" i="0" dirty="0" err="1">
                <a:solidFill>
                  <a:schemeClr val="bg2"/>
                </a:solidFill>
              </a:rPr>
              <a:t>employment</a:t>
            </a:r>
            <a:r>
              <a:rPr lang="it-IT" sz="2000" i="0" dirty="0">
                <a:solidFill>
                  <a:schemeClr val="bg2"/>
                </a:solidFill>
              </a:rPr>
              <a:t> </a:t>
            </a:r>
            <a:r>
              <a:rPr lang="it-IT" sz="2000" i="0" dirty="0" err="1">
                <a:solidFill>
                  <a:schemeClr val="bg2"/>
                </a:solidFill>
              </a:rPr>
              <a:t>income</a:t>
            </a:r>
            <a:r>
              <a:rPr lang="it-IT" sz="2000" i="0" kern="0" dirty="0"/>
              <a:t>: </a:t>
            </a:r>
            <a:r>
              <a:rPr lang="en-US" sz="2000" i="0" kern="0" dirty="0"/>
              <a:t>coverage in 2022 is much lower: 0.77 for employed persons* and 0.64 for positions. </a:t>
            </a:r>
          </a:p>
          <a:p>
            <a:pPr lvl="1"/>
            <a:r>
              <a:rPr lang="en-US" sz="1600" i="0" kern="0" dirty="0"/>
              <a:t>Two adjustments: (1) secondary job based on personal income tax data; (2) main source of income based on a subset of reliable respondents and imputed </a:t>
            </a:r>
          </a:p>
          <a:p>
            <a:pPr lvl="1"/>
            <a:endParaRPr lang="en-US" sz="1600" i="0" kern="0" dirty="0"/>
          </a:p>
          <a:p>
            <a:r>
              <a:rPr lang="it-IT" sz="2000" i="0" dirty="0">
                <a:solidFill>
                  <a:schemeClr val="bg2"/>
                </a:solidFill>
                <a:cs typeface="+mn-cs"/>
              </a:rPr>
              <a:t>Capital </a:t>
            </a:r>
            <a:r>
              <a:rPr lang="it-IT" sz="2000" i="0" dirty="0" err="1">
                <a:solidFill>
                  <a:schemeClr val="bg2"/>
                </a:solidFill>
                <a:cs typeface="+mn-cs"/>
              </a:rPr>
              <a:t>income</a:t>
            </a:r>
            <a:r>
              <a:rPr lang="it-IT" sz="2000" i="0" dirty="0">
                <a:solidFill>
                  <a:schemeClr val="bg2"/>
                </a:solidFill>
                <a:cs typeface="+mn-cs"/>
              </a:rPr>
              <a:t>: </a:t>
            </a:r>
            <a:r>
              <a:rPr lang="it-IT" sz="2000" i="0" dirty="0" err="1">
                <a:solidFill>
                  <a:schemeClr val="bg2"/>
                </a:solidFill>
                <a:cs typeface="+mn-cs"/>
              </a:rPr>
              <a:t>rents</a:t>
            </a:r>
            <a:endParaRPr lang="it-IT" sz="2000" i="0" dirty="0">
              <a:solidFill>
                <a:schemeClr val="bg2"/>
              </a:solidFill>
              <a:cs typeface="+mn-cs"/>
            </a:endParaRPr>
          </a:p>
          <a:p>
            <a:pPr marL="0" indent="0" algn="ctr">
              <a:buNone/>
            </a:pPr>
            <a:r>
              <a:rPr lang="en-US" sz="1600" i="0" kern="0" dirty="0">
                <a:cs typeface="Arial" pitchFamily="34" charset="0"/>
              </a:rPr>
              <a:t>Cadastral information on housing value rented x average return form IT-HFCS data</a:t>
            </a:r>
          </a:p>
          <a:p>
            <a:pPr marL="0" indent="0">
              <a:buNone/>
            </a:pPr>
            <a:endParaRPr lang="it-IT" sz="2000" i="0" dirty="0">
              <a:cs typeface="+mn-cs"/>
            </a:endParaRP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3CAF1801-FE00-2AE8-7381-72C27E4F189E}"/>
              </a:ext>
            </a:extLst>
          </p:cNvPr>
          <p:cNvSpPr txBox="1">
            <a:spLocks/>
          </p:cNvSpPr>
          <p:nvPr/>
        </p:nvSpPr>
        <p:spPr bwMode="auto">
          <a:xfrm>
            <a:off x="457200" y="5301208"/>
            <a:ext cx="8229600" cy="58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i="0" kern="0" dirty="0">
                <a:solidFill>
                  <a:schemeClr val="bg2"/>
                </a:solidFill>
              </a:rPr>
              <a:t>Financial income </a:t>
            </a:r>
            <a:r>
              <a:rPr lang="en-US" sz="2000" i="0" kern="0" dirty="0"/>
              <a:t>: </a:t>
            </a:r>
          </a:p>
          <a:p>
            <a:pPr marL="0" indent="0" algn="ctr">
              <a:buNone/>
            </a:pPr>
            <a:r>
              <a:rPr lang="en-US" sz="1600" i="0" kern="0" dirty="0"/>
              <a:t>adjusted stocks from DWA x average return estimated from the HOS survey</a:t>
            </a:r>
          </a:p>
        </p:txBody>
      </p:sp>
    </p:spTree>
    <p:extLst>
      <p:ext uri="{BB962C8B-B14F-4D97-AF65-F5344CB8AC3E}">
        <p14:creationId xmlns:p14="http://schemas.microsoft.com/office/powerpoint/2010/main" val="1592630108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0" y="403225"/>
            <a:ext cx="9144000" cy="720725"/>
          </a:xfrm>
        </p:spPr>
        <p:txBody>
          <a:bodyPr/>
          <a:lstStyle/>
          <a:p>
            <a:pPr algn="ctr"/>
            <a:r>
              <a:rPr lang="it-IT" kern="1200" dirty="0" err="1">
                <a:solidFill>
                  <a:srgbClr val="22228E"/>
                </a:solidFill>
                <a:latin typeface="+mj-lt"/>
              </a:rPr>
              <a:t>Conclusions</a:t>
            </a:r>
            <a:endParaRPr lang="it-IT" kern="1200" dirty="0">
              <a:solidFill>
                <a:srgbClr val="22228E"/>
              </a:solidFill>
              <a:latin typeface="+mj-lt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06123" y="2565545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kumimoji="1" lang="en-US" sz="2200" i="0" dirty="0">
                <a:solidFill>
                  <a:schemeClr val="bg2"/>
                </a:solidFill>
              </a:rPr>
              <a:t>The future of DWA lies in blending HFCS, administrative data and other surveys</a:t>
            </a:r>
          </a:p>
        </p:txBody>
      </p:sp>
      <p:sp>
        <p:nvSpPr>
          <p:cNvPr id="6" name="Rettangolo 5"/>
          <p:cNvSpPr/>
          <p:nvPr/>
        </p:nvSpPr>
        <p:spPr>
          <a:xfrm>
            <a:off x="650846" y="2697462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endParaRPr kumimoji="1" lang="en-US" sz="2000" i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654706-BB06-40C3-BF60-72FC042CDD07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41555" y="1553633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kumimoji="1" lang="en-US" sz="2200" i="0" dirty="0">
                <a:solidFill>
                  <a:schemeClr val="bg2"/>
                </a:solidFill>
              </a:rPr>
              <a:t>Growing pressure for expanding the scope of DWA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06123" y="3942778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kumimoji="1" lang="en-US" sz="2200" i="0" dirty="0">
                <a:solidFill>
                  <a:schemeClr val="bg2"/>
                </a:solidFill>
              </a:rPr>
              <a:t>Combining different sources of information is not straightforward but the benefits outweigh the costs</a:t>
            </a:r>
          </a:p>
        </p:txBody>
      </p:sp>
    </p:spTree>
    <p:extLst>
      <p:ext uri="{BB962C8B-B14F-4D97-AF65-F5344CB8AC3E}">
        <p14:creationId xmlns:p14="http://schemas.microsoft.com/office/powerpoint/2010/main" val="3511040197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654706-BB06-40C3-BF60-72FC042CDD07}" type="slidenum">
              <a:rPr lang="it-IT" b="1" smtClean="0"/>
              <a:pPr>
                <a:defRPr/>
              </a:pPr>
              <a:t>2</a:t>
            </a:fld>
            <a:endParaRPr lang="it-IT" b="1" dirty="0"/>
          </a:p>
        </p:txBody>
      </p:sp>
      <p:sp>
        <p:nvSpPr>
          <p:cNvPr id="13" name="Titolo 2">
            <a:extLst>
              <a:ext uri="{FF2B5EF4-FFF2-40B4-BE49-F238E27FC236}">
                <a16:creationId xmlns:a16="http://schemas.microsoft.com/office/drawing/2014/main" id="{C192045E-FB8C-4B8C-AEFC-06A390A8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71" y="548360"/>
            <a:ext cx="8451981" cy="294953"/>
          </a:xfrm>
        </p:spPr>
        <p:txBody>
          <a:bodyPr/>
          <a:lstStyle/>
          <a:p>
            <a:pPr algn="ctr"/>
            <a:r>
              <a:rPr lang="it-IT" sz="2800" kern="1200" dirty="0">
                <a:solidFill>
                  <a:srgbClr val="22228E"/>
                </a:solidFill>
                <a:latin typeface="+mn-lt"/>
              </a:rPr>
              <a:t>Background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1547" y="1331415"/>
            <a:ext cx="69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bg2"/>
                </a:solidFill>
              </a:rPr>
              <a:t>Long-standing interest in reconciling micro and macro data on household wealth</a:t>
            </a:r>
          </a:p>
        </p:txBody>
      </p:sp>
      <p:sp>
        <p:nvSpPr>
          <p:cNvPr id="7" name="Rettangolo 6"/>
          <p:cNvSpPr/>
          <p:nvPr/>
        </p:nvSpPr>
        <p:spPr>
          <a:xfrm>
            <a:off x="742297" y="2104376"/>
            <a:ext cx="806796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Bef>
                <a:spcPts val="0"/>
              </a:spcBef>
              <a:spcAft>
                <a:spcPts val="900"/>
              </a:spcAft>
              <a:buClr>
                <a:srgbClr val="CC2A2A"/>
              </a:buClr>
              <a:buSzPct val="120000"/>
              <a:defRPr/>
            </a:pPr>
            <a:r>
              <a:rPr lang="en-US" sz="1600" i="0" dirty="0"/>
              <a:t>Financial Accounts since 1964</a:t>
            </a:r>
          </a:p>
          <a:p>
            <a:pPr fontAlgn="t">
              <a:spcBef>
                <a:spcPts val="0"/>
              </a:spcBef>
              <a:spcAft>
                <a:spcPts val="900"/>
              </a:spcAft>
              <a:buClr>
                <a:srgbClr val="CC2A2A"/>
              </a:buClr>
              <a:buSzPct val="120000"/>
              <a:defRPr/>
            </a:pPr>
            <a:r>
              <a:rPr lang="en-US" sz="1600" i="0" dirty="0"/>
              <a:t>SHIW: Survey on Household Income and Wealth (IT- HFCS) since 1965</a:t>
            </a:r>
          </a:p>
          <a:p>
            <a:pPr marL="214313" indent="-214313" fontAlgn="t">
              <a:spcBef>
                <a:spcPts val="0"/>
              </a:spcBef>
              <a:spcAft>
                <a:spcPts val="900"/>
              </a:spcAft>
              <a:buClr>
                <a:srgbClr val="CC2A2A"/>
              </a:buClr>
              <a:buSzPct val="120000"/>
              <a:buFont typeface="Courier New" panose="02070309020205020404" pitchFamily="49" charset="0"/>
              <a:buChar char="o"/>
              <a:defRPr/>
            </a:pPr>
            <a:endParaRPr lang="en-GB" sz="1600" i="0" dirty="0">
              <a:solidFill>
                <a:srgbClr val="585858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5589" y="3889812"/>
            <a:ext cx="8067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spcBef>
                <a:spcPts val="0"/>
              </a:spcBef>
              <a:spcAft>
                <a:spcPts val="9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i="0" dirty="0"/>
              <a:t>Dissemination of first experimental statistics based on the EG-DFA methodology : January 2024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88807" y="3276296"/>
            <a:ext cx="729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i="0" dirty="0"/>
              <a:t>Active participation in the EG-DFA from the beginning</a:t>
            </a:r>
            <a:endParaRPr lang="it-IT" sz="1800" i="0" dirty="0">
              <a:solidFill>
                <a:srgbClr val="585858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5A51605-E231-FEF1-A111-10C080C9777C}"/>
              </a:ext>
            </a:extLst>
          </p:cNvPr>
          <p:cNvSpPr txBox="1"/>
          <p:nvPr/>
        </p:nvSpPr>
        <p:spPr>
          <a:xfrm>
            <a:off x="455589" y="4798085"/>
            <a:ext cx="79856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/>
              <a:t>Only difference: </a:t>
            </a:r>
            <a:r>
              <a:rPr lang="en-US" sz="1800" i="0" dirty="0">
                <a:solidFill>
                  <a:schemeClr val="bg2"/>
                </a:solidFill>
              </a:rPr>
              <a:t>use of administrative information for deposits </a:t>
            </a:r>
            <a:r>
              <a:rPr lang="en-US" sz="1800" i="0" dirty="0"/>
              <a:t>: A. Neri, M. Spuri, F. Vercelli, </a:t>
            </a:r>
            <a:r>
              <a:rPr lang="en-US" sz="1800" dirty="0"/>
              <a:t>Combining survey and administrative data to estimate the distribution of household deposits</a:t>
            </a:r>
            <a:r>
              <a:rPr lang="en-US" sz="1800" i="0" dirty="0"/>
              <a:t>, 2024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7486367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654706-BB06-40C3-BF60-72FC042CDD07}" type="slidenum">
              <a:rPr lang="it-IT" b="1" smtClean="0"/>
              <a:pPr>
                <a:defRPr/>
              </a:pPr>
              <a:t>3</a:t>
            </a:fld>
            <a:endParaRPr lang="it-IT" b="1" dirty="0"/>
          </a:p>
        </p:txBody>
      </p:sp>
      <p:sp>
        <p:nvSpPr>
          <p:cNvPr id="13" name="Titolo 2">
            <a:extLst>
              <a:ext uri="{FF2B5EF4-FFF2-40B4-BE49-F238E27FC236}">
                <a16:creationId xmlns:a16="http://schemas.microsoft.com/office/drawing/2014/main" id="{C192045E-FB8C-4B8C-AEFC-06A390A8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3" y="864268"/>
            <a:ext cx="8451981" cy="294953"/>
          </a:xfrm>
        </p:spPr>
        <p:txBody>
          <a:bodyPr/>
          <a:lstStyle/>
          <a:p>
            <a:pPr algn="ctr"/>
            <a:r>
              <a:rPr lang="it-IT" sz="2800" kern="1200" dirty="0">
                <a:solidFill>
                  <a:srgbClr val="22228E"/>
                </a:solidFill>
                <a:latin typeface="+mn-lt"/>
              </a:rPr>
              <a:t>Thinking </a:t>
            </a:r>
            <a:r>
              <a:rPr lang="it-IT" sz="2800" kern="1200" dirty="0" err="1">
                <a:solidFill>
                  <a:srgbClr val="22228E"/>
                </a:solidFill>
                <a:latin typeface="+mn-lt"/>
              </a:rPr>
              <a:t>ahead</a:t>
            </a:r>
            <a:r>
              <a:rPr lang="it-IT" sz="2800" kern="1200" dirty="0">
                <a:solidFill>
                  <a:srgbClr val="22228E"/>
                </a:solidFill>
                <a:latin typeface="+mn-lt"/>
              </a:rPr>
              <a:t>: </a:t>
            </a:r>
            <a:br>
              <a:rPr lang="it-IT" sz="2800" kern="1200" dirty="0">
                <a:solidFill>
                  <a:srgbClr val="22228E"/>
                </a:solidFill>
                <a:latin typeface="+mn-lt"/>
              </a:rPr>
            </a:br>
            <a:r>
              <a:rPr lang="it-IT" sz="2800" kern="1200" dirty="0">
                <a:solidFill>
                  <a:srgbClr val="22228E"/>
                </a:solidFill>
                <a:latin typeface="+mn-lt"/>
              </a:rPr>
              <a:t>Three </a:t>
            </a:r>
            <a:r>
              <a:rPr lang="it-IT" sz="2800" kern="1200" dirty="0" err="1">
                <a:solidFill>
                  <a:srgbClr val="22228E"/>
                </a:solidFill>
                <a:latin typeface="+mn-lt"/>
              </a:rPr>
              <a:t>Ongoing</a:t>
            </a:r>
            <a:r>
              <a:rPr lang="it-IT" sz="2800" kern="1200" dirty="0">
                <a:solidFill>
                  <a:srgbClr val="22228E"/>
                </a:solidFill>
                <a:latin typeface="+mn-lt"/>
              </a:rPr>
              <a:t> </a:t>
            </a:r>
            <a:r>
              <a:rPr lang="it-IT" sz="2800" kern="1200" dirty="0" err="1">
                <a:solidFill>
                  <a:srgbClr val="22228E"/>
                </a:solidFill>
                <a:latin typeface="+mn-lt"/>
              </a:rPr>
              <a:t>Workstreams</a:t>
            </a:r>
            <a:endParaRPr lang="it-IT" sz="2800" kern="1200" dirty="0">
              <a:solidFill>
                <a:srgbClr val="22228E"/>
              </a:solidFill>
              <a:latin typeface="+mn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03721" y="2996952"/>
            <a:ext cx="6905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Bef>
                <a:spcPts val="0"/>
              </a:spcBef>
              <a:spcAft>
                <a:spcPts val="900"/>
              </a:spcAft>
              <a:buClr>
                <a:srgbClr val="CC2A2A"/>
              </a:buClr>
              <a:buSzPct val="120000"/>
              <a:defRPr/>
            </a:pPr>
            <a:endParaRPr lang="en-GB" sz="1800" i="0" dirty="0">
              <a:solidFill>
                <a:srgbClr val="585858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29981" y="4077072"/>
            <a:ext cx="6905489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Bef>
                <a:spcPts val="0"/>
              </a:spcBef>
              <a:spcAft>
                <a:spcPts val="900"/>
              </a:spcAft>
              <a:buClr>
                <a:srgbClr val="CC2A2A"/>
              </a:buClr>
              <a:buSzPct val="120000"/>
              <a:defRPr/>
            </a:pPr>
            <a:endParaRPr lang="en-US" sz="1800" i="0" dirty="0">
              <a:solidFill>
                <a:srgbClr val="585858"/>
              </a:solidFill>
            </a:endParaRPr>
          </a:p>
          <a:p>
            <a:pPr fontAlgn="t">
              <a:spcBef>
                <a:spcPts val="0"/>
              </a:spcBef>
              <a:spcAft>
                <a:spcPts val="900"/>
              </a:spcAft>
              <a:buClr>
                <a:srgbClr val="CC2A2A"/>
              </a:buClr>
              <a:buSzPct val="120000"/>
              <a:defRPr/>
            </a:pPr>
            <a:endParaRPr lang="en-GB" sz="1800" i="0" dirty="0">
              <a:solidFill>
                <a:srgbClr val="585858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93781" y="3415352"/>
            <a:ext cx="6927901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342900" indent="-342900" algn="just">
              <a:buFont typeface="Arial" panose="020B0604020202020204" pitchFamily="34" charset="0"/>
              <a:buChar char="•"/>
              <a:defRPr sz="2000" i="0">
                <a:solidFill>
                  <a:srgbClr val="505150"/>
                </a:solidFill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Expand the wealth concept</a:t>
            </a:r>
            <a:r>
              <a:rPr lang="en-US" dirty="0"/>
              <a:t>: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Include currency holdings, pensions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32268" y="1793209"/>
            <a:ext cx="70509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i="0" dirty="0">
                <a:solidFill>
                  <a:srgbClr val="002060"/>
                </a:solidFill>
              </a:rPr>
              <a:t>Reduce </a:t>
            </a:r>
            <a:r>
              <a:rPr lang="it-IT" sz="2000" b="1" i="0" dirty="0" err="1">
                <a:solidFill>
                  <a:srgbClr val="002060"/>
                </a:solidFill>
              </a:rPr>
              <a:t>reliance</a:t>
            </a:r>
            <a:r>
              <a:rPr lang="it-IT" sz="2000" b="1" i="0" dirty="0">
                <a:solidFill>
                  <a:srgbClr val="002060"/>
                </a:solidFill>
              </a:rPr>
              <a:t> on </a:t>
            </a:r>
            <a:r>
              <a:rPr lang="it-IT" sz="2000" b="1" i="0" dirty="0" err="1">
                <a:solidFill>
                  <a:srgbClr val="002060"/>
                </a:solidFill>
              </a:rPr>
              <a:t>modelling</a:t>
            </a:r>
            <a:r>
              <a:rPr lang="it-IT" sz="2000" b="1" i="0" dirty="0">
                <a:solidFill>
                  <a:srgbClr val="505150"/>
                </a:solidFill>
              </a:rPr>
              <a:t>:</a:t>
            </a:r>
          </a:p>
          <a:p>
            <a:pPr lvl="1" algn="just"/>
            <a:r>
              <a:rPr lang="pt-BR" altLang="it-IT" sz="2000" i="0" dirty="0"/>
              <a:t>Integrate administrative data (cadastral records, credit register)</a:t>
            </a:r>
            <a:endParaRPr lang="en-US" altLang="it-IT" sz="2000" i="0" dirty="0"/>
          </a:p>
        </p:txBody>
      </p:sp>
      <p:sp>
        <p:nvSpPr>
          <p:cNvPr id="11" name="Rettangolo 10"/>
          <p:cNvSpPr/>
          <p:nvPr/>
        </p:nvSpPr>
        <p:spPr>
          <a:xfrm>
            <a:off x="899592" y="4738791"/>
            <a:ext cx="7050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2060"/>
                </a:solidFill>
              </a:rPr>
              <a:t>Broaden scope </a:t>
            </a:r>
          </a:p>
          <a:p>
            <a:pPr algn="just"/>
            <a:r>
              <a:rPr lang="en-US" sz="2000" i="0" dirty="0"/>
              <a:t>    Extend to income, consumption, non-financial corporations</a:t>
            </a:r>
            <a:endParaRPr lang="en-US" altLang="it-IT" sz="2000" i="0" dirty="0"/>
          </a:p>
        </p:txBody>
      </p:sp>
    </p:spTree>
    <p:extLst>
      <p:ext uri="{BB962C8B-B14F-4D97-AF65-F5344CB8AC3E}">
        <p14:creationId xmlns:p14="http://schemas.microsoft.com/office/powerpoint/2010/main" val="460114487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34868-395C-CDDC-BE56-1A48CEB8B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056D7D-2FFE-58D8-CCD4-31498754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kern="1200" dirty="0" err="1">
                <a:solidFill>
                  <a:srgbClr val="22228E"/>
                </a:solidFill>
                <a:latin typeface="+mn-lt"/>
              </a:rPr>
              <a:t>Leveraging</a:t>
            </a:r>
            <a:r>
              <a:rPr lang="it-IT" kern="1200" dirty="0">
                <a:solidFill>
                  <a:srgbClr val="22228E"/>
                </a:solidFill>
                <a:latin typeface="+mn-lt"/>
              </a:rPr>
              <a:t> </a:t>
            </a:r>
            <a:r>
              <a:rPr lang="it-IT" kern="1200" dirty="0" err="1">
                <a:solidFill>
                  <a:srgbClr val="22228E"/>
                </a:solidFill>
                <a:latin typeface="+mn-lt"/>
              </a:rPr>
              <a:t>Administrative</a:t>
            </a:r>
            <a:r>
              <a:rPr lang="it-IT" kern="1200" dirty="0">
                <a:solidFill>
                  <a:srgbClr val="22228E"/>
                </a:solidFill>
                <a:latin typeface="+mn-lt"/>
              </a:rPr>
              <a:t> Records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145AB5-31D0-DF0E-824D-09BE832D1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23" y="1824445"/>
            <a:ext cx="8229600" cy="216788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it-IT" sz="2000" b="1" kern="1200" dirty="0" err="1">
                <a:solidFill>
                  <a:schemeClr val="bg2"/>
                </a:solidFill>
                <a:latin typeface="+mj-lt"/>
                <a:cs typeface="Arial" pitchFamily="34" charset="0"/>
              </a:rPr>
              <a:t>Improve</a:t>
            </a:r>
            <a:r>
              <a:rPr lang="it-IT" sz="2000" b="1" kern="1200" dirty="0">
                <a:solidFill>
                  <a:schemeClr val="bg2"/>
                </a:solidFill>
                <a:latin typeface="+mj-lt"/>
                <a:cs typeface="Arial" pitchFamily="34" charset="0"/>
              </a:rPr>
              <a:t> the design of the survey</a:t>
            </a:r>
            <a:r>
              <a:rPr lang="it-IT" sz="2000" kern="1200" dirty="0">
                <a:solidFill>
                  <a:srgbClr val="505150"/>
                </a:solidFill>
                <a:latin typeface="+mj-lt"/>
                <a:cs typeface="Arial" pitchFamily="34" charset="0"/>
              </a:rPr>
              <a:t>. </a:t>
            </a:r>
          </a:p>
          <a:p>
            <a:pPr marL="400050" lvl="1" indent="0" algn="just">
              <a:buNone/>
            </a:pPr>
            <a:r>
              <a:rPr lang="it-IT" sz="2000" kern="1200" dirty="0">
                <a:solidFill>
                  <a:srgbClr val="505150"/>
                </a:solidFill>
                <a:latin typeface="+mj-lt"/>
                <a:cs typeface="Arial" pitchFamily="34" charset="0"/>
              </a:rPr>
              <a:t>SHIW 2020: new sample design of the SHIW </a:t>
            </a:r>
            <a:r>
              <a:rPr lang="it-IT" sz="2000" kern="1200" dirty="0" err="1">
                <a:solidFill>
                  <a:srgbClr val="505150"/>
                </a:solidFill>
                <a:latin typeface="+mj-lt"/>
                <a:cs typeface="Arial" pitchFamily="34" charset="0"/>
              </a:rPr>
              <a:t>using</a:t>
            </a:r>
            <a:r>
              <a:rPr lang="it-IT" sz="2000" kern="1200" dirty="0">
                <a:solidFill>
                  <a:srgbClr val="505150"/>
                </a:solidFill>
                <a:latin typeface="+mj-lt"/>
                <a:cs typeface="Arial" pitchFamily="34" charset="0"/>
              </a:rPr>
              <a:t> </a:t>
            </a:r>
            <a:r>
              <a:rPr lang="it-IT" sz="2000" kern="1200" dirty="0" err="1">
                <a:solidFill>
                  <a:srgbClr val="505150"/>
                </a:solidFill>
                <a:latin typeface="+mj-lt"/>
                <a:cs typeface="Arial" pitchFamily="34" charset="0"/>
              </a:rPr>
              <a:t>tax</a:t>
            </a:r>
            <a:r>
              <a:rPr lang="it-IT" sz="2000" kern="1200" dirty="0">
                <a:solidFill>
                  <a:srgbClr val="505150"/>
                </a:solidFill>
                <a:latin typeface="+mj-lt"/>
                <a:cs typeface="Arial" pitchFamily="34" charset="0"/>
              </a:rPr>
              <a:t> data on personal </a:t>
            </a:r>
            <a:r>
              <a:rPr lang="it-IT" sz="2000" kern="1200" dirty="0" err="1">
                <a:solidFill>
                  <a:srgbClr val="505150"/>
                </a:solidFill>
                <a:latin typeface="+mj-lt"/>
                <a:cs typeface="Arial" pitchFamily="34" charset="0"/>
              </a:rPr>
              <a:t>income</a:t>
            </a:r>
            <a:r>
              <a:rPr lang="it-IT" sz="2000" kern="1200" dirty="0">
                <a:solidFill>
                  <a:srgbClr val="505150"/>
                </a:solidFill>
                <a:latin typeface="+mj-lt"/>
                <a:cs typeface="Arial" pitchFamily="34" charset="0"/>
              </a:rPr>
              <a:t> (in </a:t>
            </a:r>
            <a:r>
              <a:rPr lang="it-IT" sz="2000" kern="1200" dirty="0" err="1">
                <a:solidFill>
                  <a:srgbClr val="505150"/>
                </a:solidFill>
                <a:latin typeface="+mj-lt"/>
                <a:cs typeface="Arial" pitchFamily="34" charset="0"/>
              </a:rPr>
              <a:t>collaboration</a:t>
            </a:r>
            <a:r>
              <a:rPr lang="it-IT" sz="2000" kern="1200" dirty="0">
                <a:solidFill>
                  <a:srgbClr val="505150"/>
                </a:solidFill>
                <a:latin typeface="+mj-lt"/>
                <a:cs typeface="Arial" pitchFamily="34" charset="0"/>
              </a:rPr>
              <a:t> with Istat):   </a:t>
            </a:r>
          </a:p>
          <a:p>
            <a:pPr marL="400050" lvl="1" indent="0">
              <a:buNone/>
            </a:pPr>
            <a:r>
              <a:rPr lang="it-IT" sz="1400" dirty="0" err="1">
                <a:latin typeface="+mj-lt"/>
              </a:rPr>
              <a:t>Barcaroli</a:t>
            </a:r>
            <a:r>
              <a:rPr lang="it-IT" sz="1400" dirty="0">
                <a:latin typeface="+mj-lt"/>
              </a:rPr>
              <a:t>, Ilardi, Neri, Tuoto «</a:t>
            </a:r>
            <a:r>
              <a:rPr lang="it-IT" sz="1400" dirty="0" err="1">
                <a:latin typeface="+mj-lt"/>
              </a:rPr>
              <a:t>Optimal</a:t>
            </a:r>
            <a:r>
              <a:rPr lang="it-IT" sz="1400" dirty="0">
                <a:latin typeface="+mj-lt"/>
              </a:rPr>
              <a:t> </a:t>
            </a:r>
            <a:r>
              <a:rPr lang="it-IT" sz="1400" dirty="0" err="1">
                <a:latin typeface="+mj-lt"/>
              </a:rPr>
              <a:t>sampling</a:t>
            </a:r>
            <a:r>
              <a:rPr lang="it-IT" sz="1400" dirty="0">
                <a:latin typeface="+mj-lt"/>
              </a:rPr>
              <a:t> design with </a:t>
            </a:r>
            <a:r>
              <a:rPr lang="it-IT" sz="1400" dirty="0" err="1">
                <a:latin typeface="+mj-lt"/>
              </a:rPr>
              <a:t>administrative</a:t>
            </a:r>
            <a:r>
              <a:rPr lang="it-IT" sz="1400" dirty="0">
                <a:latin typeface="+mj-lt"/>
              </a:rPr>
              <a:t> </a:t>
            </a:r>
            <a:r>
              <a:rPr lang="it-IT" sz="1400" dirty="0" err="1">
                <a:latin typeface="+mj-lt"/>
              </a:rPr>
              <a:t>sources</a:t>
            </a:r>
            <a:r>
              <a:rPr lang="it-IT" sz="1400" dirty="0">
                <a:latin typeface="+mj-lt"/>
              </a:rPr>
              <a:t> for </a:t>
            </a:r>
            <a:r>
              <a:rPr lang="it-IT" sz="1400" dirty="0" err="1">
                <a:latin typeface="+mj-lt"/>
              </a:rPr>
              <a:t>household</a:t>
            </a:r>
            <a:r>
              <a:rPr lang="it-IT" sz="1400" dirty="0">
                <a:latin typeface="+mj-lt"/>
              </a:rPr>
              <a:t> </a:t>
            </a:r>
            <a:r>
              <a:rPr lang="it-IT" sz="1400" dirty="0" err="1">
                <a:latin typeface="+mj-lt"/>
              </a:rPr>
              <a:t>finance</a:t>
            </a:r>
            <a:r>
              <a:rPr lang="it-IT" sz="1400" dirty="0">
                <a:latin typeface="+mj-lt"/>
              </a:rPr>
              <a:t> </a:t>
            </a:r>
            <a:r>
              <a:rPr lang="it-IT" sz="1400" dirty="0" err="1">
                <a:latin typeface="+mj-lt"/>
              </a:rPr>
              <a:t>surveys</a:t>
            </a:r>
            <a:r>
              <a:rPr lang="it-IT" sz="1400" dirty="0">
                <a:latin typeface="+mj-lt"/>
              </a:rPr>
              <a:t>», Rivista di Statistica Ufficiale, 2, 2021</a:t>
            </a:r>
            <a:endParaRPr lang="it-IT" sz="1400" kern="1200" dirty="0">
              <a:solidFill>
                <a:srgbClr val="505150"/>
              </a:solidFill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it-IT" sz="2000" kern="1200" dirty="0">
              <a:solidFill>
                <a:srgbClr val="505150"/>
              </a:solidFill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it-IT" sz="2000" kern="1200" dirty="0">
              <a:solidFill>
                <a:srgbClr val="505150"/>
              </a:solidFill>
              <a:latin typeface="+mj-lt"/>
              <a:cs typeface="Arial" pitchFamily="34" charset="0"/>
            </a:endParaRPr>
          </a:p>
          <a:p>
            <a:endParaRPr lang="it-IT" sz="2000" kern="1200" dirty="0">
              <a:solidFill>
                <a:srgbClr val="50515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1DF3C50-15D1-82BD-52EF-4EC4AC91192A}"/>
              </a:ext>
            </a:extLst>
          </p:cNvPr>
          <p:cNvSpPr/>
          <p:nvPr/>
        </p:nvSpPr>
        <p:spPr>
          <a:xfrm>
            <a:off x="515271" y="3992325"/>
            <a:ext cx="80032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chemeClr val="bg2"/>
                </a:solidFill>
              </a:rPr>
              <a:t>Understanding and correcting measurement errors</a:t>
            </a:r>
            <a:r>
              <a:rPr lang="en-US" sz="2000" i="0" dirty="0">
                <a:solidFill>
                  <a:srgbClr val="505150"/>
                </a:solidFill>
              </a:rPr>
              <a:t>. </a:t>
            </a:r>
          </a:p>
          <a:p>
            <a:pPr lvl="1" algn="just"/>
            <a:r>
              <a:rPr lang="en-US" sz="1600" i="0" dirty="0">
                <a:latin typeface="+mj-lt"/>
              </a:rPr>
              <a:t>Neri, Porreca, </a:t>
            </a:r>
            <a:r>
              <a:rPr lang="it-IT" sz="1600" dirty="0">
                <a:latin typeface="+mj-lt"/>
              </a:rPr>
              <a:t>«</a:t>
            </a:r>
            <a:r>
              <a:rPr lang="en-US" sz="1600" i="0" dirty="0">
                <a:latin typeface="+mj-lt"/>
              </a:rPr>
              <a:t>Total Bias in Income Surveys when Nonresponse and Measurement Errors are Correlated</a:t>
            </a:r>
            <a:r>
              <a:rPr lang="it-IT" sz="1600" dirty="0">
                <a:latin typeface="+mj-lt"/>
              </a:rPr>
              <a:t>»</a:t>
            </a:r>
            <a:r>
              <a:rPr lang="en-US" sz="1600" i="0" dirty="0">
                <a:latin typeface="+mj-lt"/>
              </a:rPr>
              <a:t>, </a:t>
            </a:r>
            <a:r>
              <a:rPr lang="it-IT" sz="1600" i="0" dirty="0">
                <a:latin typeface="+mj-lt"/>
              </a:rPr>
              <a:t>Journal of </a:t>
            </a:r>
            <a:r>
              <a:rPr lang="it-IT" sz="1600" i="0" dirty="0" err="1">
                <a:latin typeface="+mj-lt"/>
              </a:rPr>
              <a:t>Survey</a:t>
            </a:r>
            <a:r>
              <a:rPr lang="it-IT" sz="1600" i="0" dirty="0">
                <a:latin typeface="+mj-lt"/>
              </a:rPr>
              <a:t> </a:t>
            </a:r>
            <a:r>
              <a:rPr lang="it-IT" sz="1600" i="0" dirty="0" err="1">
                <a:latin typeface="+mj-lt"/>
              </a:rPr>
              <a:t>Statistics</a:t>
            </a:r>
            <a:r>
              <a:rPr lang="it-IT" sz="1600" i="0" dirty="0">
                <a:latin typeface="+mj-lt"/>
              </a:rPr>
              <a:t> and </a:t>
            </a:r>
            <a:r>
              <a:rPr lang="it-IT" sz="1600" i="0" dirty="0" err="1">
                <a:latin typeface="+mj-lt"/>
              </a:rPr>
              <a:t>Methodology</a:t>
            </a:r>
            <a:r>
              <a:rPr lang="it-IT" sz="1600" i="0" dirty="0">
                <a:latin typeface="+mj-lt"/>
              </a:rPr>
              <a:t>, 2023.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0" dirty="0">
              <a:solidFill>
                <a:srgbClr val="505150"/>
              </a:solidFill>
            </a:endParaRPr>
          </a:p>
        </p:txBody>
      </p:sp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FF09C604-5428-E6FA-A146-D1C88D9BCD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19654706-BB06-40C3-BF60-72FC042CDD07}" type="slidenum">
              <a:rPr lang="it-IT" b="1" smtClean="0"/>
              <a:pPr>
                <a:defRPr/>
              </a:pPr>
              <a:t>4</a:t>
            </a:fld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9DF84FD-FB5D-5986-3D55-88AF538344F7}"/>
              </a:ext>
            </a:extLst>
          </p:cNvPr>
          <p:cNvSpPr txBox="1"/>
          <p:nvPr/>
        </p:nvSpPr>
        <p:spPr>
          <a:xfrm>
            <a:off x="988912" y="5229200"/>
            <a:ext cx="771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  <a:buNone/>
            </a:pPr>
            <a:r>
              <a:rPr lang="en-US" sz="1600" i="0" dirty="0">
                <a:latin typeface="+mj-lt"/>
              </a:rPr>
              <a:t>Improving survey information on household debt using granular credit databases</a:t>
            </a:r>
          </a:p>
          <a:p>
            <a:pPr algn="l">
              <a:spcAft>
                <a:spcPts val="0"/>
              </a:spcAft>
              <a:buNone/>
            </a:pPr>
            <a:r>
              <a:rPr lang="en-US" sz="1600" i="0" dirty="0">
                <a:latin typeface="+mj-lt"/>
              </a:rPr>
              <a:t>di Salvatore, Mirko Moscatelli, working paper, Banca </a:t>
            </a:r>
            <a:r>
              <a:rPr lang="en-US" sz="1600" i="0" dirty="0" err="1">
                <a:latin typeface="+mj-lt"/>
              </a:rPr>
              <a:t>d’Italia</a:t>
            </a:r>
            <a:r>
              <a:rPr lang="en-US" sz="1600" i="0" dirty="0">
                <a:latin typeface="+mj-lt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4023273212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0" y="403225"/>
            <a:ext cx="9144000" cy="720725"/>
          </a:xfrm>
        </p:spPr>
        <p:txBody>
          <a:bodyPr/>
          <a:lstStyle/>
          <a:p>
            <a:pPr algn="ctr"/>
            <a:r>
              <a:rPr lang="en-US" kern="1200" dirty="0">
                <a:solidFill>
                  <a:srgbClr val="22228E"/>
                </a:solidFill>
                <a:latin typeface="+mj-lt"/>
              </a:rPr>
              <a:t>Cadastral Data for Housing Wealth</a:t>
            </a:r>
            <a:endParaRPr lang="it-IT" kern="1200" dirty="0">
              <a:solidFill>
                <a:srgbClr val="22228E"/>
              </a:solidFill>
              <a:latin typeface="+mj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9552" y="1458610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kumimoji="1" lang="en-US" sz="2200" b="1" i="0" dirty="0">
                <a:solidFill>
                  <a:schemeClr val="bg2"/>
                </a:solidFill>
              </a:rPr>
              <a:t>Integrating Cadastral Records into DWA: Preliminary Evidence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654706-BB06-40C3-BF60-72FC042CDD07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86C747-2E32-607C-5083-39388021C9E3}"/>
              </a:ext>
            </a:extLst>
          </p:cNvPr>
          <p:cNvSpPr txBox="1"/>
          <p:nvPr/>
        </p:nvSpPr>
        <p:spPr>
          <a:xfrm>
            <a:off x="827257" y="2562711"/>
            <a:ext cx="8136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0" dirty="0" err="1"/>
              <a:t>Reconciling</a:t>
            </a:r>
            <a:r>
              <a:rPr lang="it-IT" sz="1800" i="0" dirty="0"/>
              <a:t> survey and </a:t>
            </a:r>
            <a:r>
              <a:rPr lang="it-IT" sz="1800" i="0" dirty="0" err="1"/>
              <a:t>administrative</a:t>
            </a:r>
            <a:r>
              <a:rPr lang="it-IT" sz="1800" i="0" dirty="0"/>
              <a:t> </a:t>
            </a:r>
            <a:r>
              <a:rPr lang="it-IT" sz="1800" i="0" dirty="0" err="1"/>
              <a:t>records</a:t>
            </a:r>
            <a:r>
              <a:rPr lang="it-IT" sz="1800" i="0" dirty="0"/>
              <a:t> to </a:t>
            </a:r>
            <a:r>
              <a:rPr lang="it-IT" sz="1800" i="0" dirty="0" err="1"/>
              <a:t>measure</a:t>
            </a:r>
            <a:r>
              <a:rPr lang="it-IT" sz="1800" i="0" dirty="0"/>
              <a:t> housing </a:t>
            </a:r>
            <a:r>
              <a:rPr lang="it-IT" sz="1800" i="0" dirty="0" err="1"/>
              <a:t>wealth</a:t>
            </a:r>
            <a:r>
              <a:rPr lang="it-IT" sz="1800" i="0" dirty="0"/>
              <a:t> in </a:t>
            </a:r>
            <a:r>
              <a:rPr lang="it-IT" sz="1800" i="0" dirty="0" err="1"/>
              <a:t>Italy</a:t>
            </a:r>
            <a:r>
              <a:rPr lang="it-IT" sz="1800" i="0" dirty="0"/>
              <a:t>, </a:t>
            </a:r>
            <a:endParaRPr lang="it-IT" sz="1800" dirty="0"/>
          </a:p>
          <a:p>
            <a:r>
              <a:rPr lang="it-IT" sz="1800" dirty="0"/>
              <a:t>Neri,  Porreca, Zanichelli, Festa, </a:t>
            </a:r>
            <a:r>
              <a:rPr lang="it-IT" sz="1800" dirty="0" err="1"/>
              <a:t>Ghiraldo</a:t>
            </a:r>
            <a:r>
              <a:rPr lang="it-IT" sz="1800" dirty="0"/>
              <a:t>, Guerrieri </a:t>
            </a:r>
            <a:r>
              <a:rPr lang="it-IT" sz="1800" i="0" dirty="0"/>
              <a:t> </a:t>
            </a:r>
            <a:r>
              <a:rPr lang="it-IT" sz="1800" i="0" dirty="0" err="1"/>
              <a:t>forthcoming</a:t>
            </a:r>
            <a:r>
              <a:rPr lang="it-IT" sz="1800" i="0" dirty="0"/>
              <a:t> 2025</a:t>
            </a:r>
            <a:endParaRPr lang="it-IT" sz="1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368ABB-7747-47CB-710F-37FEF5F3C77C}"/>
              </a:ext>
            </a:extLst>
          </p:cNvPr>
          <p:cNvSpPr txBox="1"/>
          <p:nvPr/>
        </p:nvSpPr>
        <p:spPr>
          <a:xfrm>
            <a:off x="827257" y="4092731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/>
              <a:t>Improving</a:t>
            </a:r>
            <a:r>
              <a:rPr lang="it-IT" sz="1800" dirty="0"/>
              <a:t> </a:t>
            </a:r>
            <a:r>
              <a:rPr lang="it-IT" sz="1800" dirty="0" err="1"/>
              <a:t>estimates</a:t>
            </a:r>
            <a:r>
              <a:rPr lang="it-IT" sz="1800" dirty="0"/>
              <a:t> on housing </a:t>
            </a:r>
            <a:r>
              <a:rPr lang="it-IT" sz="1800" dirty="0" err="1"/>
              <a:t>wealth</a:t>
            </a:r>
            <a:r>
              <a:rPr lang="it-IT" sz="1800" dirty="0"/>
              <a:t> with survey and </a:t>
            </a:r>
            <a:r>
              <a:rPr lang="it-IT" sz="1800" dirty="0" err="1"/>
              <a:t>administrative</a:t>
            </a:r>
            <a:r>
              <a:rPr lang="it-IT" sz="1800" dirty="0"/>
              <a:t> data </a:t>
            </a:r>
          </a:p>
          <a:p>
            <a:r>
              <a:rPr kumimoji="1" lang="it-IT" sz="1800" i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Neri, Porreca, Benedetti, Ranalli, </a:t>
            </a:r>
            <a:r>
              <a:rPr lang="it-IT" sz="1800" i="0" dirty="0" err="1"/>
              <a:t>forthcoming</a:t>
            </a:r>
            <a:r>
              <a:rPr lang="it-IT" sz="1800" i="0" dirty="0"/>
              <a:t> 2025</a:t>
            </a:r>
            <a:endParaRPr kumimoji="1" lang="it-IT" sz="1800" i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77666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70891-B7C5-015F-8CB6-77654F67E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>
            <a:extLst>
              <a:ext uri="{FF2B5EF4-FFF2-40B4-BE49-F238E27FC236}">
                <a16:creationId xmlns:a16="http://schemas.microsoft.com/office/drawing/2014/main" id="{99269409-D741-7424-0BE4-F9F2288F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3225"/>
            <a:ext cx="9144000" cy="720725"/>
          </a:xfrm>
        </p:spPr>
        <p:txBody>
          <a:bodyPr/>
          <a:lstStyle/>
          <a:p>
            <a:pPr algn="ctr"/>
            <a:r>
              <a:rPr lang="it-IT" kern="1200" dirty="0" err="1">
                <a:solidFill>
                  <a:srgbClr val="22228E"/>
                </a:solidFill>
                <a:latin typeface="+mj-lt"/>
              </a:rPr>
              <a:t>Cadastral</a:t>
            </a:r>
            <a:r>
              <a:rPr lang="it-IT" kern="1200" dirty="0">
                <a:solidFill>
                  <a:srgbClr val="22228E"/>
                </a:solidFill>
                <a:latin typeface="+mj-lt"/>
              </a:rPr>
              <a:t> </a:t>
            </a:r>
            <a:r>
              <a:rPr lang="it-IT" kern="1200" dirty="0" err="1">
                <a:solidFill>
                  <a:srgbClr val="22228E"/>
                </a:solidFill>
                <a:latin typeface="+mj-lt"/>
              </a:rPr>
              <a:t>records</a:t>
            </a:r>
            <a:endParaRPr lang="it-IT" kern="1200" dirty="0">
              <a:solidFill>
                <a:srgbClr val="22228E"/>
              </a:solidFill>
              <a:latin typeface="+mj-l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B56F99-C824-F611-2E9F-E2EAF97A0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654706-BB06-40C3-BF60-72FC042CDD07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1C71210-201A-CBA8-6D32-2918C9FE2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93" y="1340768"/>
            <a:ext cx="723178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89480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D21DE-20EB-FA83-75DE-6648D7EF9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>
            <a:extLst>
              <a:ext uri="{FF2B5EF4-FFF2-40B4-BE49-F238E27FC236}">
                <a16:creationId xmlns:a16="http://schemas.microsoft.com/office/drawing/2014/main" id="{899E07AE-8274-A96D-1B9F-A9E56041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3225"/>
            <a:ext cx="9144000" cy="720725"/>
          </a:xfrm>
        </p:spPr>
        <p:txBody>
          <a:bodyPr/>
          <a:lstStyle/>
          <a:p>
            <a:pPr algn="ctr"/>
            <a:r>
              <a:rPr lang="it-IT" kern="1200" dirty="0" err="1">
                <a:solidFill>
                  <a:srgbClr val="22228E"/>
                </a:solidFill>
                <a:latin typeface="+mj-lt"/>
              </a:rPr>
              <a:t>Cadastral</a:t>
            </a:r>
            <a:r>
              <a:rPr lang="it-IT" kern="1200" dirty="0">
                <a:solidFill>
                  <a:srgbClr val="22228E"/>
                </a:solidFill>
                <a:latin typeface="+mj-lt"/>
              </a:rPr>
              <a:t> </a:t>
            </a:r>
            <a:r>
              <a:rPr lang="it-IT" kern="1200" dirty="0" err="1">
                <a:solidFill>
                  <a:srgbClr val="22228E"/>
                </a:solidFill>
                <a:latin typeface="+mj-lt"/>
              </a:rPr>
              <a:t>records</a:t>
            </a:r>
            <a:endParaRPr lang="it-IT" kern="1200" dirty="0">
              <a:solidFill>
                <a:srgbClr val="22228E"/>
              </a:solidFill>
              <a:latin typeface="+mj-l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07F5EF-5F88-B2C5-0064-C5AF4825A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654706-BB06-40C3-BF60-72FC042CDD07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DA37478-DC71-236F-0794-D15B33F4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8053159" cy="32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89653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kern="1200">
                <a:solidFill>
                  <a:srgbClr val="22228E"/>
                </a:solidFill>
                <a:latin typeface="+mn-lt"/>
              </a:rPr>
              <a:t>Measuring currency holdings</a:t>
            </a:r>
            <a:endParaRPr lang="it-IT" kern="1200" dirty="0">
              <a:solidFill>
                <a:srgbClr val="22228E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600625"/>
            <a:ext cx="8229600" cy="1016770"/>
          </a:xfrm>
        </p:spPr>
        <p:txBody>
          <a:bodyPr/>
          <a:lstStyle/>
          <a:p>
            <a:pPr marL="0" indent="0">
              <a:buNone/>
            </a:pPr>
            <a:r>
              <a:rPr lang="it-IT" sz="2000" b="1" kern="1200" dirty="0">
                <a:solidFill>
                  <a:srgbClr val="27279F"/>
                </a:solidFill>
                <a:latin typeface="+mj-lt"/>
                <a:cs typeface="Arial" pitchFamily="34" charset="0"/>
              </a:rPr>
              <a:t>Surveys: </a:t>
            </a:r>
          </a:p>
          <a:p>
            <a:pPr marL="0" indent="0">
              <a:buNone/>
            </a:pPr>
            <a:r>
              <a:rPr lang="en-US" sz="2000" dirty="0"/>
              <a:t>ECB SPACE (questions 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bout 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on hand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at home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r>
              <a:rPr lang="en-US" sz="2000" dirty="0"/>
              <a:t>BDI Household Outlook Survey (question 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at home </a:t>
            </a:r>
            <a:r>
              <a:rPr lang="en-US" sz="2000" dirty="0"/>
              <a:t>2024)</a:t>
            </a:r>
            <a:endParaRPr lang="it-IT" sz="2000" kern="1200" dirty="0">
              <a:solidFill>
                <a:srgbClr val="50515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19654706-BB06-40C3-BF60-72FC042CDD07}" type="slidenum">
              <a:rPr lang="it-IT" b="1" smtClean="0"/>
              <a:pPr>
                <a:defRPr/>
              </a:pPr>
              <a:t>8</a:t>
            </a:fld>
            <a:endParaRPr lang="it-IT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82D5F0-EECC-137B-B254-CBAC08C4DF34}"/>
              </a:ext>
            </a:extLst>
          </p:cNvPr>
          <p:cNvSpPr txBox="1"/>
          <p:nvPr/>
        </p:nvSpPr>
        <p:spPr>
          <a:xfrm>
            <a:off x="423882" y="2528732"/>
            <a:ext cx="81472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0" dirty="0">
                <a:solidFill>
                  <a:schemeClr val="bg2"/>
                </a:solidFill>
                <a:latin typeface="+mj-lt"/>
              </a:rPr>
              <a:t>Benchmark</a:t>
            </a:r>
            <a:r>
              <a:rPr lang="it-IT" sz="2000" i="0" dirty="0">
                <a:solidFill>
                  <a:srgbClr val="505150"/>
                </a:solidFill>
                <a:latin typeface="+mj-lt"/>
              </a:rPr>
              <a:t>: </a:t>
            </a:r>
            <a:r>
              <a:rPr lang="en-US" sz="2000" i="0" dirty="0">
                <a:solidFill>
                  <a:srgbClr val="505150"/>
                </a:solidFill>
                <a:latin typeface="+mj-lt"/>
              </a:rPr>
              <a:t>€200bn currency (≈ €8,000 per household </a:t>
            </a:r>
            <a:r>
              <a:rPr lang="en-US" sz="2000" i="0" dirty="0">
                <a:solidFill>
                  <a:srgbClr val="505150"/>
                </a:solidFill>
              </a:rPr>
              <a:t>≈ €</a:t>
            </a:r>
            <a:r>
              <a:rPr lang="it-IT" sz="2000" i="0" dirty="0">
                <a:solidFill>
                  <a:srgbClr val="505150"/>
                </a:solidFill>
                <a:latin typeface="+mj-lt"/>
              </a:rPr>
              <a:t>3,400 per </a:t>
            </a:r>
            <a:r>
              <a:rPr lang="it-IT" sz="2000" i="0" dirty="0" err="1">
                <a:solidFill>
                  <a:srgbClr val="505150"/>
                </a:solidFill>
                <a:latin typeface="+mj-lt"/>
              </a:rPr>
              <a:t>individual</a:t>
            </a:r>
            <a:r>
              <a:rPr lang="it-IT" sz="2000" i="0" dirty="0">
                <a:solidFill>
                  <a:srgbClr val="505150"/>
                </a:solidFill>
                <a:latin typeface="+mj-lt"/>
              </a:rPr>
              <a:t>)</a:t>
            </a:r>
            <a:endParaRPr lang="it-IT" sz="2000" i="0" kern="1200" dirty="0">
              <a:solidFill>
                <a:srgbClr val="50515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74B1F3A-365D-AA75-5869-2846EE1EB435}"/>
              </a:ext>
            </a:extLst>
          </p:cNvPr>
          <p:cNvSpPr txBox="1"/>
          <p:nvPr/>
        </p:nvSpPr>
        <p:spPr>
          <a:xfrm>
            <a:off x="457200" y="1779055"/>
            <a:ext cx="71391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0" dirty="0">
                <a:solidFill>
                  <a:schemeClr val="bg2"/>
                </a:solidFill>
                <a:latin typeface="+mj-lt"/>
              </a:rPr>
              <a:t>Challenges: </a:t>
            </a:r>
            <a:r>
              <a:rPr lang="it-IT" sz="2000" i="0" dirty="0" err="1">
                <a:latin typeface="+mj-lt"/>
              </a:rPr>
              <a:t>scarce</a:t>
            </a:r>
            <a:r>
              <a:rPr lang="it-IT" sz="2000" i="0" dirty="0">
                <a:latin typeface="+mj-lt"/>
              </a:rPr>
              <a:t> granular information and benchmark</a:t>
            </a:r>
          </a:p>
        </p:txBody>
      </p:sp>
    </p:spTree>
    <p:extLst>
      <p:ext uri="{BB962C8B-B14F-4D97-AF65-F5344CB8AC3E}">
        <p14:creationId xmlns:p14="http://schemas.microsoft.com/office/powerpoint/2010/main" val="1966816040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0F832-05B0-00BF-0526-71BD788E2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E39428-E3F4-9F7B-A67D-9A8B6501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kern="1200" dirty="0">
                <a:solidFill>
                  <a:srgbClr val="22228E"/>
                </a:solidFill>
                <a:latin typeface="+mn-lt"/>
              </a:rPr>
              <a:t>Some </a:t>
            </a:r>
            <a:r>
              <a:rPr lang="it-IT" kern="1200" dirty="0" err="1">
                <a:solidFill>
                  <a:srgbClr val="22228E"/>
                </a:solidFill>
                <a:latin typeface="+mn-lt"/>
              </a:rPr>
              <a:t>descriptive</a:t>
            </a:r>
            <a:r>
              <a:rPr lang="it-IT" kern="1200" dirty="0">
                <a:solidFill>
                  <a:srgbClr val="22228E"/>
                </a:solidFill>
                <a:latin typeface="+mn-lt"/>
              </a:rPr>
              <a:t> </a:t>
            </a:r>
            <a:r>
              <a:rPr lang="it-IT" kern="1200" dirty="0" err="1">
                <a:solidFill>
                  <a:srgbClr val="22228E"/>
                </a:solidFill>
                <a:latin typeface="+mn-lt"/>
              </a:rPr>
              <a:t>evidence</a:t>
            </a:r>
            <a:endParaRPr lang="it-IT" kern="1200" dirty="0">
              <a:solidFill>
                <a:srgbClr val="22228E"/>
              </a:solidFill>
              <a:latin typeface="+mn-lt"/>
            </a:endParaRPr>
          </a:p>
        </p:txBody>
      </p:sp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9A131467-C479-EEDD-242A-F01A5D535B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19654706-BB06-40C3-BF60-72FC042CDD07}" type="slidenum">
              <a:rPr lang="it-IT" b="1" smtClean="0"/>
              <a:pPr>
                <a:defRPr/>
              </a:pPr>
              <a:t>9</a:t>
            </a:fld>
            <a:endParaRPr lang="it-IT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7D612B-7708-1CD2-525A-4A74947ED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99" y="2729605"/>
            <a:ext cx="6422501" cy="230425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9A6AA2-E94B-6663-8AE2-4D7BA1992156}"/>
              </a:ext>
            </a:extLst>
          </p:cNvPr>
          <p:cNvSpPr txBox="1"/>
          <p:nvPr/>
        </p:nvSpPr>
        <p:spPr>
          <a:xfrm>
            <a:off x="2286000" y="210909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i="0" kern="1200" dirty="0" err="1">
                <a:solidFill>
                  <a:schemeClr val="bg2"/>
                </a:solidFill>
                <a:latin typeface="+mj-lt"/>
                <a:cs typeface="Arial" pitchFamily="34" charset="0"/>
              </a:rPr>
              <a:t>Average</a:t>
            </a:r>
            <a:r>
              <a:rPr lang="it-IT" sz="1800" i="0" kern="1200" dirty="0">
                <a:solidFill>
                  <a:schemeClr val="bg2"/>
                </a:solidFill>
                <a:latin typeface="+mj-lt"/>
                <a:cs typeface="Arial" pitchFamily="34" charset="0"/>
              </a:rPr>
              <a:t> </a:t>
            </a:r>
            <a:r>
              <a:rPr lang="it-IT" sz="1800" i="0" kern="1200" dirty="0" err="1">
                <a:solidFill>
                  <a:schemeClr val="bg2"/>
                </a:solidFill>
                <a:latin typeface="+mj-lt"/>
                <a:cs typeface="Arial" pitchFamily="34" charset="0"/>
              </a:rPr>
              <a:t>amount</a:t>
            </a:r>
            <a:r>
              <a:rPr lang="it-IT" sz="1800" i="0" kern="1200" dirty="0">
                <a:solidFill>
                  <a:schemeClr val="bg2"/>
                </a:solidFill>
                <a:latin typeface="+mj-lt"/>
                <a:cs typeface="Arial" pitchFamily="34" charset="0"/>
              </a:rPr>
              <a:t> of </a:t>
            </a:r>
            <a:r>
              <a:rPr lang="it-IT" sz="1800" i="0" kern="1200" dirty="0" err="1">
                <a:solidFill>
                  <a:schemeClr val="bg2"/>
                </a:solidFill>
                <a:latin typeface="+mj-lt"/>
                <a:cs typeface="Arial" pitchFamily="34" charset="0"/>
              </a:rPr>
              <a:t>currency</a:t>
            </a:r>
            <a:r>
              <a:rPr lang="it-IT" sz="1800" i="0" kern="1200" dirty="0">
                <a:solidFill>
                  <a:schemeClr val="bg2"/>
                </a:solidFill>
                <a:latin typeface="+mj-lt"/>
                <a:cs typeface="Arial" pitchFamily="34" charset="0"/>
              </a:rPr>
              <a:t> in 2022</a:t>
            </a:r>
            <a:endParaRPr lang="it-IT" sz="1800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88877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de-DE" sz="26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de-DE" sz="26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EUR_PresentationTemplate-General" id="{8CF81B51-CBD7-9644-A4D1-653F024660E1}" vid="{311DCC0F-3577-FF42-B683-CBCBCEC865FE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112555</TotalTime>
  <Words>611</Words>
  <Application>Microsoft Office PowerPoint</Application>
  <PresentationFormat>Presentazione su schermo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Courier New</vt:lpstr>
      <vt:lpstr>Times New Roman</vt:lpstr>
      <vt:lpstr>Wingdings</vt:lpstr>
      <vt:lpstr>Pixel</vt:lpstr>
      <vt:lpstr>Custom Design</vt:lpstr>
      <vt:lpstr>Presentazione standard di PowerPoint</vt:lpstr>
      <vt:lpstr>Background</vt:lpstr>
      <vt:lpstr>Thinking ahead:  Three Ongoing Workstreams</vt:lpstr>
      <vt:lpstr>Leveraging Administrative Records</vt:lpstr>
      <vt:lpstr>Cadastral Data for Housing Wealth</vt:lpstr>
      <vt:lpstr>Cadastral records</vt:lpstr>
      <vt:lpstr>Cadastral records</vt:lpstr>
      <vt:lpstr>Measuring currency holdings</vt:lpstr>
      <vt:lpstr>Some descriptive evidence</vt:lpstr>
      <vt:lpstr>Imputation of currency holding </vt:lpstr>
      <vt:lpstr>Joint income and wealth distribution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Neri</dc:creator>
  <cp:lastModifiedBy>Andrea Neri</cp:lastModifiedBy>
  <cp:revision>583</cp:revision>
  <cp:lastPrinted>2014-12-01T17:07:18Z</cp:lastPrinted>
  <dcterms:modified xsi:type="dcterms:W3CDTF">2025-10-03T15:43:46Z</dcterms:modified>
</cp:coreProperties>
</file>