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6"/>
  </p:sldMasterIdLst>
  <p:notesMasterIdLst>
    <p:notesMasterId r:id="rId28"/>
  </p:notesMasterIdLst>
  <p:sldIdLst>
    <p:sldId id="409" r:id="rId7"/>
    <p:sldId id="258" r:id="rId8"/>
    <p:sldId id="416" r:id="rId9"/>
    <p:sldId id="281" r:id="rId10"/>
    <p:sldId id="540" r:id="rId11"/>
    <p:sldId id="785" r:id="rId12"/>
    <p:sldId id="784" r:id="rId13"/>
    <p:sldId id="806" r:id="rId14"/>
    <p:sldId id="792" r:id="rId15"/>
    <p:sldId id="791" r:id="rId16"/>
    <p:sldId id="794" r:id="rId17"/>
    <p:sldId id="800" r:id="rId18"/>
    <p:sldId id="796" r:id="rId19"/>
    <p:sldId id="807" r:id="rId20"/>
    <p:sldId id="815" r:id="rId21"/>
    <p:sldId id="810" r:id="rId22"/>
    <p:sldId id="812" r:id="rId23"/>
    <p:sldId id="811" r:id="rId24"/>
    <p:sldId id="802" r:id="rId25"/>
    <p:sldId id="803" r:id="rId26"/>
    <p:sldId id="261" r:id="rId27"/>
  </p:sldIdLst>
  <p:sldSz cx="12192000" cy="6858000"/>
  <p:notesSz cx="6805613" cy="9944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5AA8360-42A3-07B9-224F-6C07587FC071}" name="Bruil, A. (Arjan)" initials="AB" userId="S::a.bruil@cbs.nl::fc6719f2-47d6-4e09-aceb-89952efec6bf" providerId="AD"/>
  <p188:author id="{8DB4F99F-9376-25F0-C1E6-EB50D263E399}" name="Gaauw, S. van der (Safan)" initials="SG" userId="S::s.vandergaauw@cbs.nl::c2b47619-540c-4671-a054-a97adc046d63" providerId="AD"/>
  <p188:author id="{16F293B9-AE83-6406-2CB4-6877B293E113}" name="Dingerink, J. (Jasper)" initials="JD" userId="S::j.dingerink@cbs.nl::24d02195-772d-4510-af2e-9654badc857c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74" autoAdjust="0"/>
    <p:restoredTop sz="85913" autoAdjust="0"/>
  </p:normalViewPr>
  <p:slideViewPr>
    <p:cSldViewPr snapToGrid="0">
      <p:cViewPr varScale="1">
        <p:scale>
          <a:sx n="63" d="100"/>
          <a:sy n="63" d="100"/>
        </p:scale>
        <p:origin x="776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3134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tableStyles" Target="tableStyles.xml"/><Relationship Id="rId5" Type="http://schemas.openxmlformats.org/officeDocument/2006/relationships/customXml" Target="../customXml/item5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viewProps" Target="viewProps.xml"/><Relationship Id="rId8" Type="http://schemas.openxmlformats.org/officeDocument/2006/relationships/slide" Target="slides/slide2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cbsp.nl\Productie\primair\SER\Werk\SR\Sectoren\S1A\Bijeenkomsten\Huishoudensverdelingen_internationaal\ISI%20-%202025\Pensioen%20tabellen%202016-21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cap="all" spc="15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nl-NL"/>
              <a:t>GINI COEFFICIENT, 2016-2022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cap="all" spc="15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nl-NL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'ISI -graph'!$B$2</c:f>
              <c:strCache>
                <c:ptCount val="1"/>
                <c:pt idx="0">
                  <c:v>SNA</c:v>
                </c:pt>
              </c:strCache>
            </c:strRef>
          </c:tx>
          <c:spPr>
            <a:ln w="38100" cap="flat" cmpd="dbl" algn="ctr">
              <a:solidFill>
                <a:schemeClr val="accent1"/>
              </a:solidFill>
              <a:miter lim="800000"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nl-N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'ISI -graph'!$A$3:$A$8</c:f>
              <c:numCache>
                <c:formatCode>General</c:formatCode>
                <c:ptCount val="6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</c:numCache>
            </c:numRef>
          </c:cat>
          <c:val>
            <c:numRef>
              <c:f>'ISI -graph'!$B$3:$B$8</c:f>
              <c:numCache>
                <c:formatCode>0.00</c:formatCode>
                <c:ptCount val="6"/>
                <c:pt idx="0">
                  <c:v>0.65200000000000002</c:v>
                </c:pt>
                <c:pt idx="1">
                  <c:v>0.65100000000000002</c:v>
                </c:pt>
                <c:pt idx="2">
                  <c:v>0.64</c:v>
                </c:pt>
                <c:pt idx="3">
                  <c:v>0.629</c:v>
                </c:pt>
                <c:pt idx="4">
                  <c:v>0.61499999999999999</c:v>
                </c:pt>
                <c:pt idx="5">
                  <c:v>0.60399999999999998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432-4063-9A91-47BE7011DE3A}"/>
            </c:ext>
          </c:extLst>
        </c:ser>
        <c:ser>
          <c:idx val="1"/>
          <c:order val="1"/>
          <c:tx>
            <c:strRef>
              <c:f>'ISI -graph'!$C$2</c:f>
              <c:strCache>
                <c:ptCount val="1"/>
                <c:pt idx="0">
                  <c:v>SNA, excluding pension entitlements</c:v>
                </c:pt>
              </c:strCache>
            </c:strRef>
          </c:tx>
          <c:spPr>
            <a:ln w="38100" cap="flat" cmpd="dbl" algn="ctr">
              <a:solidFill>
                <a:schemeClr val="accent2"/>
              </a:solidFill>
              <a:miter lim="800000"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nl-N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'ISI -graph'!$A$3:$A$8</c:f>
              <c:numCache>
                <c:formatCode>General</c:formatCode>
                <c:ptCount val="6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</c:numCache>
            </c:numRef>
          </c:cat>
          <c:val>
            <c:numRef>
              <c:f>'ISI -graph'!$C$3:$C$8</c:f>
              <c:numCache>
                <c:formatCode>0.00</c:formatCode>
                <c:ptCount val="6"/>
                <c:pt idx="0">
                  <c:v>0.76600000000000001</c:v>
                </c:pt>
                <c:pt idx="1">
                  <c:v>0.73199999999999998</c:v>
                </c:pt>
                <c:pt idx="2">
                  <c:v>0.73299999999999998</c:v>
                </c:pt>
                <c:pt idx="3">
                  <c:v>0.70599999999999996</c:v>
                </c:pt>
                <c:pt idx="4">
                  <c:v>0.68200000000000005</c:v>
                </c:pt>
                <c:pt idx="5">
                  <c:v>0.66400000000000003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432-4063-9A91-47BE7011DE3A}"/>
            </c:ext>
          </c:extLst>
        </c:ser>
        <c:ser>
          <c:idx val="2"/>
          <c:order val="2"/>
          <c:tx>
            <c:strRef>
              <c:f>'ISI -graph'!$D$2</c:f>
              <c:strCache>
                <c:ptCount val="1"/>
                <c:pt idx="0">
                  <c:v>SNA, including social security pension entitlements</c:v>
                </c:pt>
              </c:strCache>
            </c:strRef>
          </c:tx>
          <c:spPr>
            <a:ln w="38100" cap="flat" cmpd="dbl" algn="ctr">
              <a:solidFill>
                <a:schemeClr val="accent3"/>
              </a:solidFill>
              <a:miter lim="800000"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nl-N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'ISI -graph'!$A$3:$A$8</c:f>
              <c:numCache>
                <c:formatCode>General</c:formatCode>
                <c:ptCount val="6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</c:numCache>
            </c:numRef>
          </c:cat>
          <c:val>
            <c:numRef>
              <c:f>'ISI -graph'!$D$3:$D$8</c:f>
              <c:numCache>
                <c:formatCode>0.00</c:formatCode>
                <c:ptCount val="6"/>
                <c:pt idx="0">
                  <c:v>0.57199999999999995</c:v>
                </c:pt>
                <c:pt idx="1">
                  <c:v>0.57199999999999995</c:v>
                </c:pt>
                <c:pt idx="2">
                  <c:v>0.56599999999999995</c:v>
                </c:pt>
                <c:pt idx="3">
                  <c:v>0.55800000000000005</c:v>
                </c:pt>
                <c:pt idx="4">
                  <c:v>0.52600000000000002</c:v>
                </c:pt>
                <c:pt idx="5">
                  <c:v>0.52100000000000002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2432-4063-9A91-47BE7011DE3A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841086175"/>
        <c:axId val="841090015"/>
      </c:lineChart>
      <c:catAx>
        <c:axId val="841086175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  <a:alpha val="32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3175" cap="flat" cmpd="sng" algn="ctr">
            <a:solidFill>
              <a:schemeClr val="tx1">
                <a:lumMod val="15000"/>
                <a:lumOff val="85000"/>
              </a:schemeClr>
            </a:solidFill>
            <a:round/>
            <a:tailEnd type="none" w="med" len="lg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NL"/>
          </a:p>
        </c:txPr>
        <c:crossAx val="841090015"/>
        <c:crosses val="autoZero"/>
        <c:auto val="1"/>
        <c:lblAlgn val="ctr"/>
        <c:lblOffset val="100"/>
        <c:noMultiLvlLbl val="0"/>
      </c:catAx>
      <c:valAx>
        <c:axId val="84109001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  <a:alpha val="32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 w="3175" cap="flat" cmpd="sng" algn="ctr">
            <a:solidFill>
              <a:schemeClr val="tx1">
                <a:lumMod val="15000"/>
                <a:lumOff val="85000"/>
              </a:schemeClr>
            </a:solidFill>
            <a:round/>
            <a:tailEnd type="none" w="med" len="lg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NL"/>
          </a:p>
        </c:txPr>
        <c:crossAx val="84108617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N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nl-N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3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3175" cap="flat" cmpd="sng" algn="ctr">
        <a:solidFill>
          <a:schemeClr val="tx1">
            <a:lumMod val="15000"/>
            <a:lumOff val="85000"/>
          </a:schemeClr>
        </a:solidFill>
        <a:round/>
        <a:tailEnd type="none" w="med" len="lg"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38100" cap="flat" cmpd="dbl" algn="ctr">
        <a:solidFill>
          <a:schemeClr val="phClr"/>
        </a:solidFill>
        <a:miter lim="800000"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 cap="flat" cmpd="sng" algn="ctr">
        <a:solidFill>
          <a:schemeClr val="lt1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tx1"/>
    </cs:fontRef>
    <cs:spPr>
      <a:ln w="9525">
        <a:solidFill>
          <a:schemeClr val="tx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  <a:alpha val="32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tx1">
            <a:lumMod val="5000"/>
            <a:lumOff val="95000"/>
            <a:alpha val="32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tx1"/>
        </a:solidFill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/>
    </cs:fontRef>
    <cs:spPr>
      <a:ln w="3175" cap="flat" cmpd="sng" algn="ctr">
        <a:solidFill>
          <a:schemeClr val="tx1">
            <a:lumMod val="15000"/>
            <a:lumOff val="85000"/>
          </a:schemeClr>
        </a:solidFill>
        <a:round/>
        <a:tailEnd type="none" w="med" len="lg"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>
        <a:solidFill>
          <a:schemeClr val="tx1">
            <a:lumMod val="35000"/>
            <a:lumOff val="65000"/>
          </a:schemeClr>
        </a:solidFill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00" b="1" kern="1200" cap="all" spc="1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2700" cap="rnd"/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3175" cap="flat" cmpd="sng" algn="ctr">
        <a:solidFill>
          <a:schemeClr val="tx1">
            <a:lumMod val="15000"/>
            <a:lumOff val="85000"/>
          </a:schemeClr>
        </a:solidFill>
        <a:round/>
        <a:tailEnd type="none" w="med" len="lg"/>
      </a:ln>
    </cs:spPr>
    <cs:defRPr sz="900" kern="1200"/>
  </cs:valueAxis>
  <cs:wall>
    <cs:lnRef idx="0"/>
    <cs:fillRef idx="0"/>
    <cs:effectRef idx="0"/>
    <cs:fontRef idx="minor">
      <a:schemeClr val="tx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89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89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EF8260-2678-4C78-BBD1-9D5FC3619AEE}" type="datetimeFigureOut">
              <a:rPr lang="en-GB" smtClean="0"/>
              <a:t>29/08/2025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3013"/>
            <a:ext cx="5964237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562" y="4785598"/>
            <a:ext cx="5444490" cy="391548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5170"/>
            <a:ext cx="2949099" cy="4989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4939" y="9445170"/>
            <a:ext cx="2949099" cy="4989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7CD657-32E2-468E-A327-94B6727221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4054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3A9738-353C-49DA-A38F-0B9A979E5557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5292130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3A9738-353C-49DA-A38F-0B9A979E5557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1300998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3A9738-353C-49DA-A38F-0B9A979E5557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8710215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269B14-99DA-9718-B6DB-9BAEC62C74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F906315-1BC7-F485-9490-122C0C7F0CF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B3B2108-1EC3-A701-45CC-E524A8FD308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FBA665-3668-64AA-4463-01439442C4F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3A9738-353C-49DA-A38F-0B9A979E5557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4717854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010432-7ECD-64F1-F669-943EB97338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3199B13-6FEF-F53C-FAF2-C7F56258417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391010F-6F9A-DF3F-4CB5-D082B517D57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6A636D-90EA-7016-63F5-A1373A20558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3A9738-353C-49DA-A38F-0B9A979E5557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108999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509411-260F-0665-86C7-9B883995D8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07239A8-F266-C000-3D9D-7FAACB95AA7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47EFC54-107C-FA93-7DCD-5CDEB9496F4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9AFFC1-AB71-F52F-B780-6440CF1610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3A9738-353C-49DA-A38F-0B9A979E5557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5769633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817FCB-DCF8-2FF1-7D2B-DC8EE0836A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93FBB8D-EFB1-DA93-DEC6-F78E4831221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642F50B-6A57-ADEC-25FB-EBF1A300CEA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FE6B08-6A30-A293-D1D2-BE0B5F2F94F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3A9738-353C-49DA-A38F-0B9A979E5557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9055419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DE5D42-C619-6182-48C4-235C1CFBDD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55259FA-F2DC-A5D9-9C98-D48D15B4B7D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369100D-AB94-A4BD-A696-2493B33360B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86BF90-8059-935D-0D9E-90D72E478CB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3A9738-353C-49DA-A38F-0B9A979E5557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3039022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3A9738-353C-49DA-A38F-0B9A979E5557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3790557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3A9738-353C-49DA-A38F-0B9A979E5557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026353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3A9738-353C-49DA-A38F-0B9A979E5557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178010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3A9738-353C-49DA-A38F-0B9A979E5557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875235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3A9738-353C-49DA-A38F-0B9A979E5557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440941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3A9738-353C-49DA-A38F-0B9A979E5557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784571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3A9738-353C-49DA-A38F-0B9A979E5557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370826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3A9738-353C-49DA-A38F-0B9A979E5557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2795576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3A9738-353C-49DA-A38F-0B9A979E5557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924006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3A9738-353C-49DA-A38F-0B9A979E5557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44013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3BD83-2993-468F-97BF-642C4BDF189D}" type="datetimeFigureOut">
              <a:rPr lang="en-GB" smtClean="0"/>
              <a:t>29/08/2025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70160-2D1E-4F69-845E-F520BA3C61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17032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3BD83-2993-468F-97BF-642C4BDF189D}" type="datetimeFigureOut">
              <a:rPr lang="en-GB" smtClean="0"/>
              <a:t>29/08/2025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70160-2D1E-4F69-845E-F520BA3C61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25650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3BD83-2993-468F-97BF-642C4BDF189D}" type="datetimeFigureOut">
              <a:rPr lang="en-GB" smtClean="0"/>
              <a:t>29/08/2025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70160-2D1E-4F69-845E-F520BA3C61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46935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3BD83-2993-468F-97BF-642C4BDF189D}" type="datetimeFigureOut">
              <a:rPr lang="en-GB" smtClean="0"/>
              <a:t>29/08/2025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70160-2D1E-4F69-845E-F520BA3C61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1455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3BD83-2993-468F-97BF-642C4BDF189D}" type="datetimeFigureOut">
              <a:rPr lang="en-GB" smtClean="0"/>
              <a:t>29/08/2025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70160-2D1E-4F69-845E-F520BA3C61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1191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3BD83-2993-468F-97BF-642C4BDF189D}" type="datetimeFigureOut">
              <a:rPr lang="en-GB" smtClean="0"/>
              <a:t>29/08/2025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70160-2D1E-4F69-845E-F520BA3C61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67690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3BD83-2993-468F-97BF-642C4BDF189D}" type="datetimeFigureOut">
              <a:rPr lang="en-GB" smtClean="0"/>
              <a:t>29/08/2025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70160-2D1E-4F69-845E-F520BA3C61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2999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3BD83-2993-468F-97BF-642C4BDF189D}" type="datetimeFigureOut">
              <a:rPr lang="en-GB" smtClean="0"/>
              <a:t>29/08/2025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70160-2D1E-4F69-845E-F520BA3C61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53847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3BD83-2993-468F-97BF-642C4BDF189D}" type="datetimeFigureOut">
              <a:rPr lang="en-GB" smtClean="0"/>
              <a:t>29/08/2025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70160-2D1E-4F69-845E-F520BA3C61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0512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3BD83-2993-468F-97BF-642C4BDF189D}" type="datetimeFigureOut">
              <a:rPr lang="en-GB" smtClean="0"/>
              <a:t>29/08/2025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70160-2D1E-4F69-845E-F520BA3C61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12363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3BD83-2993-468F-97BF-642C4BDF189D}" type="datetimeFigureOut">
              <a:rPr lang="en-GB" smtClean="0"/>
              <a:t>29/08/2025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70160-2D1E-4F69-845E-F520BA3C61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36493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E3BD83-2993-468F-97BF-642C4BDF189D}" type="datetimeFigureOut">
              <a:rPr lang="en-GB" smtClean="0"/>
              <a:t>29/08/2025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B70160-2D1E-4F69-845E-F520BA3C6151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1A51B9E-948A-3B05-5865-7921A81EB779}"/>
              </a:ext>
            </a:extLst>
          </p:cNvPr>
          <p:cNvSpPr txBox="1"/>
          <p:nvPr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5475288" y="6642100"/>
            <a:ext cx="1270000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US" sz="1000">
                <a:solidFill>
                  <a:srgbClr val="0000FF"/>
                </a:solidFill>
                <a:latin typeface="Arial Narrow" panose="020B0606020202030204" pitchFamily="34" charset="0"/>
              </a:rPr>
              <a:t>Unclassified - Non classifié</a:t>
            </a:r>
          </a:p>
        </p:txBody>
      </p:sp>
    </p:spTree>
    <p:extLst>
      <p:ext uri="{BB962C8B-B14F-4D97-AF65-F5344CB8AC3E}">
        <p14:creationId xmlns:p14="http://schemas.microsoft.com/office/powerpoint/2010/main" val="2484879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sv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mailto:Jorrit.Zwijnenburg@oecd.org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hyperlink" Target="mailto:s.vandergaauw@cbs.nl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Afbeelding 8" descr="Afbeelding met tekst, Lettertype, Graphics, poster&#10;&#10;Automatisch gegenereerde beschrijving">
            <a:extLst>
              <a:ext uri="{FF2B5EF4-FFF2-40B4-BE49-F238E27FC236}">
                <a16:creationId xmlns:a16="http://schemas.microsoft.com/office/drawing/2014/main" id="{487D0441-07A5-ECE2-CE6C-D4C617C97029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08" y="164637"/>
            <a:ext cx="3581728" cy="5004907"/>
          </a:xfrm>
          <a:prstGeom prst="rect">
            <a:avLst/>
          </a:prstGeom>
        </p:spPr>
      </p:pic>
      <p:sp>
        <p:nvSpPr>
          <p:cNvPr id="2" name="Rechthoek 1">
            <a:extLst>
              <a:ext uri="{FF2B5EF4-FFF2-40B4-BE49-F238E27FC236}">
                <a16:creationId xmlns:a16="http://schemas.microsoft.com/office/drawing/2014/main" id="{484D3C6C-56DC-2D63-BABF-18AFB8FF21D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7" y="6473957"/>
            <a:ext cx="12191997" cy="384043"/>
          </a:xfrm>
          <a:prstGeom prst="rect">
            <a:avLst/>
          </a:prstGeom>
          <a:gradFill>
            <a:gsLst>
              <a:gs pos="0">
                <a:srgbClr val="E6386E"/>
              </a:gs>
              <a:gs pos="100000">
                <a:srgbClr val="0036A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400" dirty="0"/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EA0C4E8F-AE8C-C989-06DA-7F1FF2BD579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58203" y="206959"/>
            <a:ext cx="1190459" cy="437732"/>
          </a:xfrm>
          <a:prstGeom prst="rect">
            <a:avLst/>
          </a:prstGeom>
        </p:spPr>
      </p:pic>
      <p:cxnSp>
        <p:nvCxnSpPr>
          <p:cNvPr id="7" name="AutoShape 6">
            <a:extLst>
              <a:ext uri="{FF2B5EF4-FFF2-40B4-BE49-F238E27FC236}">
                <a16:creationId xmlns:a16="http://schemas.microsoft.com/office/drawing/2014/main" id="{7675B1BE-F3E0-9DBD-DE85-B143C0D9B611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5135894" y="3717032"/>
            <a:ext cx="7061476" cy="0"/>
          </a:xfrm>
          <a:prstGeom prst="straightConnector1">
            <a:avLst/>
          </a:prstGeom>
          <a:noFill/>
          <a:ln w="50800" cap="rnd" algn="ctr">
            <a:gradFill>
              <a:gsLst>
                <a:gs pos="0">
                  <a:srgbClr val="E6386E"/>
                </a:gs>
                <a:gs pos="100000">
                  <a:srgbClr val="0000AF"/>
                </a:gs>
              </a:gsLst>
              <a:lin ang="10800000" scaled="0"/>
            </a:gra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</p:cxnSp>
      <p:sp>
        <p:nvSpPr>
          <p:cNvPr id="8" name="TextBox 44">
            <a:extLst>
              <a:ext uri="{FF2B5EF4-FFF2-40B4-BE49-F238E27FC236}">
                <a16:creationId xmlns:a16="http://schemas.microsoft.com/office/drawing/2014/main" id="{ACF4DE9F-71F7-AA26-9178-053ACECE0CBC}"/>
              </a:ext>
            </a:extLst>
          </p:cNvPr>
          <p:cNvSpPr txBox="1"/>
          <p:nvPr/>
        </p:nvSpPr>
        <p:spPr>
          <a:xfrm>
            <a:off x="3887755" y="1788042"/>
            <a:ext cx="8118645" cy="1733844"/>
          </a:xfrm>
          <a:prstGeom prst="rect">
            <a:avLst/>
          </a:prstGeom>
          <a:noFill/>
        </p:spPr>
        <p:txBody>
          <a:bodyPr wrap="square" lIns="91216" tIns="45611" rIns="91216" bIns="45611" rtlCol="0" anchor="b">
            <a:spAutoFit/>
          </a:bodyPr>
          <a:lstStyle/>
          <a:p>
            <a:pPr algn="r"/>
            <a:r>
              <a:rPr lang="en-US" sz="2667" b="1" dirty="0">
                <a:solidFill>
                  <a:srgbClr val="0000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IPS1120</a:t>
            </a:r>
          </a:p>
          <a:p>
            <a:pPr algn="r"/>
            <a:r>
              <a:rPr lang="en-US" sz="2667" b="1" dirty="0">
                <a:solidFill>
                  <a:srgbClr val="0000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International efforts to measure household distributional information in line with macroeconomic aggregates</a:t>
            </a:r>
            <a:endParaRPr lang="en-US" sz="3733" b="1" dirty="0">
              <a:solidFill>
                <a:srgbClr val="0000A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47">
            <a:extLst>
              <a:ext uri="{FF2B5EF4-FFF2-40B4-BE49-F238E27FC236}">
                <a16:creationId xmlns:a16="http://schemas.microsoft.com/office/drawing/2014/main" id="{C138C98F-3DB9-9126-DFA1-C906A6540AC6}"/>
              </a:ext>
            </a:extLst>
          </p:cNvPr>
          <p:cNvSpPr txBox="1"/>
          <p:nvPr/>
        </p:nvSpPr>
        <p:spPr>
          <a:xfrm>
            <a:off x="3887756" y="3987499"/>
            <a:ext cx="8135849" cy="10770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sv-SE" sz="2133" dirty="0">
                <a:solidFill>
                  <a:srgbClr val="0000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Safan van der Gaauw (Statistics Netherlands)</a:t>
            </a:r>
          </a:p>
          <a:p>
            <a:pPr algn="r"/>
            <a:r>
              <a:rPr lang="sv-SE" sz="2133" dirty="0">
                <a:solidFill>
                  <a:srgbClr val="0000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Jorrit Zwijnenburg (OECD)</a:t>
            </a:r>
            <a:endParaRPr lang="en-US" sz="2133" dirty="0">
              <a:solidFill>
                <a:srgbClr val="0000A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en-US" sz="2133" dirty="0">
                <a:solidFill>
                  <a:srgbClr val="0000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Wednesday 8 October 2025, 14h00-15h40</a:t>
            </a:r>
          </a:p>
        </p:txBody>
      </p:sp>
    </p:spTree>
    <p:extLst>
      <p:ext uri="{BB962C8B-B14F-4D97-AF65-F5344CB8AC3E}">
        <p14:creationId xmlns:p14="http://schemas.microsoft.com/office/powerpoint/2010/main" val="26652486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15831" y="855055"/>
            <a:ext cx="1980000" cy="180000"/>
          </a:xfrm>
          <a:prstGeom prst="rect">
            <a:avLst/>
          </a:prstGeom>
          <a:solidFill>
            <a:srgbClr val="FFC2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0877" y="606815"/>
            <a:ext cx="10991123" cy="380949"/>
          </a:xfrm>
        </p:spPr>
        <p:txBody>
          <a:bodyPr>
            <a:noAutofit/>
          </a:bodyPr>
          <a:lstStyle/>
          <a:p>
            <a:r>
              <a:rPr lang="en-GB" sz="4000" b="1" dirty="0">
                <a:solidFill>
                  <a:schemeClr val="accent5"/>
                </a:solidFill>
                <a:latin typeface="+mn-lt"/>
              </a:rPr>
              <a:t>How to deal with pension wealth in distributions?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311900"/>
            <a:ext cx="12192000" cy="546100"/>
          </a:xfrm>
          <a:prstGeom prst="rect">
            <a:avLst/>
          </a:prstGeom>
          <a:gradFill flip="none" rotWithShape="1">
            <a:gsLst>
              <a:gs pos="0">
                <a:srgbClr val="04629A"/>
              </a:gs>
              <a:gs pos="70000">
                <a:schemeClr val="accent1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13774" y="1375567"/>
            <a:ext cx="10104582" cy="22082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spcBef>
                <a:spcPts val="6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/>
            </a:pPr>
            <a:r>
              <a:rPr lang="en-GB" sz="2000" dirty="0">
                <a:solidFill>
                  <a:prstClr val="black"/>
                </a:solidFill>
              </a:rPr>
              <a:t>There are </a:t>
            </a:r>
            <a:r>
              <a:rPr lang="en-GB" sz="2000" dirty="0">
                <a:solidFill>
                  <a:srgbClr val="4472C4"/>
                </a:solidFill>
              </a:rPr>
              <a:t>four options</a:t>
            </a:r>
            <a:r>
              <a:rPr lang="en-GB" sz="2000" dirty="0">
                <a:solidFill>
                  <a:prstClr val="black"/>
                </a:solidFill>
              </a:rPr>
              <a:t>:</a:t>
            </a:r>
          </a:p>
          <a:p>
            <a:pPr marL="914400" lvl="1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  <a:defRPr/>
            </a:pPr>
            <a:r>
              <a:rPr lang="en-US" sz="2000" dirty="0">
                <a:solidFill>
                  <a:srgbClr val="4472C4"/>
                </a:solidFill>
              </a:rPr>
              <a:t>Excluding all</a:t>
            </a:r>
            <a:r>
              <a:rPr lang="en-US" sz="2000" dirty="0">
                <a:solidFill>
                  <a:prstClr val="black"/>
                </a:solidFill>
              </a:rPr>
              <a:t> pension entitlements</a:t>
            </a:r>
          </a:p>
          <a:p>
            <a:pPr marL="914400" lvl="1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  <a:defRPr/>
            </a:pPr>
            <a:r>
              <a:rPr lang="en-US" sz="2000" dirty="0">
                <a:solidFill>
                  <a:prstClr val="black"/>
                </a:solidFill>
              </a:rPr>
              <a:t>Including those entitlements </a:t>
            </a:r>
            <a:r>
              <a:rPr lang="en-US" sz="2000" dirty="0">
                <a:solidFill>
                  <a:srgbClr val="4472C4"/>
                </a:solidFill>
              </a:rPr>
              <a:t>included in the financial accounts</a:t>
            </a:r>
          </a:p>
          <a:p>
            <a:pPr marL="914400" lvl="1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  <a:defRPr/>
            </a:pPr>
            <a:r>
              <a:rPr lang="en-US" sz="2000" dirty="0">
                <a:solidFill>
                  <a:prstClr val="black"/>
                </a:solidFill>
              </a:rPr>
              <a:t>Also including </a:t>
            </a:r>
            <a:r>
              <a:rPr lang="en-US" sz="2000" dirty="0">
                <a:solidFill>
                  <a:srgbClr val="4472C4"/>
                </a:solidFill>
              </a:rPr>
              <a:t>unfunded government schemes</a:t>
            </a:r>
          </a:p>
          <a:p>
            <a:pPr marL="914400" lvl="1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  <a:defRPr/>
            </a:pPr>
            <a:r>
              <a:rPr lang="en-US" sz="2000" dirty="0">
                <a:solidFill>
                  <a:prstClr val="black"/>
                </a:solidFill>
              </a:rPr>
              <a:t>Also including </a:t>
            </a:r>
            <a:r>
              <a:rPr lang="en-US" sz="2000" dirty="0">
                <a:solidFill>
                  <a:srgbClr val="4472C4"/>
                </a:solidFill>
              </a:rPr>
              <a:t>social security</a:t>
            </a:r>
            <a:r>
              <a:rPr lang="en-US" sz="2000" dirty="0">
                <a:solidFill>
                  <a:prstClr val="black"/>
                </a:solidFill>
              </a:rPr>
              <a:t> schemes</a:t>
            </a:r>
          </a:p>
        </p:txBody>
      </p:sp>
    </p:spTree>
    <p:extLst>
      <p:ext uri="{BB962C8B-B14F-4D97-AF65-F5344CB8AC3E}">
        <p14:creationId xmlns:p14="http://schemas.microsoft.com/office/powerpoint/2010/main" val="14249751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15831" y="855055"/>
            <a:ext cx="1980000" cy="180000"/>
          </a:xfrm>
          <a:prstGeom prst="rect">
            <a:avLst/>
          </a:prstGeom>
          <a:solidFill>
            <a:srgbClr val="FFC2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0877" y="606815"/>
            <a:ext cx="10991123" cy="380949"/>
          </a:xfrm>
        </p:spPr>
        <p:txBody>
          <a:bodyPr>
            <a:noAutofit/>
          </a:bodyPr>
          <a:lstStyle/>
          <a:p>
            <a:r>
              <a:rPr lang="en-GB" sz="4000" b="1" dirty="0">
                <a:solidFill>
                  <a:schemeClr val="accent5"/>
                </a:solidFill>
                <a:latin typeface="+mn-lt"/>
              </a:rPr>
              <a:t>Considerations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311900"/>
            <a:ext cx="12192000" cy="546100"/>
          </a:xfrm>
          <a:prstGeom prst="rect">
            <a:avLst/>
          </a:prstGeom>
          <a:gradFill flip="none" rotWithShape="1">
            <a:gsLst>
              <a:gs pos="0">
                <a:srgbClr val="04629A"/>
              </a:gs>
              <a:gs pos="70000">
                <a:schemeClr val="accent1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13773" y="1375567"/>
            <a:ext cx="10234807" cy="51065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•"/>
              <a:defRPr/>
            </a:pPr>
            <a:r>
              <a:rPr lang="en-GB" sz="2000" dirty="0">
                <a:solidFill>
                  <a:prstClr val="black"/>
                </a:solidFill>
              </a:rPr>
              <a:t>Option 1 would </a:t>
            </a:r>
            <a:r>
              <a:rPr lang="en-US" sz="2000" dirty="0">
                <a:solidFill>
                  <a:prstClr val="black"/>
                </a:solidFill>
              </a:rPr>
              <a:t>give an </a:t>
            </a:r>
            <a:r>
              <a:rPr lang="en-US" sz="2000" dirty="0">
                <a:solidFill>
                  <a:srgbClr val="4472C4"/>
                </a:solidFill>
              </a:rPr>
              <a:t>incomplete picture of inequality</a:t>
            </a:r>
            <a:r>
              <a:rPr lang="en-US" sz="2000" dirty="0">
                <a:solidFill>
                  <a:prstClr val="black"/>
                </a:solidFill>
              </a:rPr>
              <a:t> in a country and lead to </a:t>
            </a:r>
            <a:r>
              <a:rPr lang="en-US" sz="2000" dirty="0">
                <a:solidFill>
                  <a:srgbClr val="4472C4"/>
                </a:solidFill>
              </a:rPr>
              <a:t>incomparable results across countries</a:t>
            </a:r>
            <a:r>
              <a:rPr lang="en-US" sz="2000" dirty="0">
                <a:solidFill>
                  <a:prstClr val="black"/>
                </a:solidFill>
              </a:rPr>
              <a:t> if they have different levels of pension provision</a:t>
            </a:r>
          </a:p>
          <a:p>
            <a:pPr marL="285750" lvl="0" indent="-285750"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•"/>
              <a:defRPr/>
            </a:pPr>
            <a:r>
              <a:rPr lang="en-GB" sz="2000" dirty="0">
                <a:solidFill>
                  <a:prstClr val="black"/>
                </a:solidFill>
              </a:rPr>
              <a:t>Option 2 would include an </a:t>
            </a:r>
            <a:r>
              <a:rPr lang="en-GB" sz="2000" dirty="0">
                <a:solidFill>
                  <a:srgbClr val="4472C4"/>
                </a:solidFill>
              </a:rPr>
              <a:t>important part of pension wealth</a:t>
            </a:r>
            <a:r>
              <a:rPr lang="en-GB" sz="2000" dirty="0">
                <a:solidFill>
                  <a:prstClr val="black"/>
                </a:solidFill>
              </a:rPr>
              <a:t> although still only providing a partial picture, still causing </a:t>
            </a:r>
            <a:r>
              <a:rPr lang="en-GB" sz="2000" dirty="0">
                <a:solidFill>
                  <a:srgbClr val="4472C4"/>
                </a:solidFill>
              </a:rPr>
              <a:t>incomparable results across countries </a:t>
            </a:r>
            <a:r>
              <a:rPr lang="en-GB" sz="2000" dirty="0"/>
              <a:t>as well as </a:t>
            </a:r>
            <a:r>
              <a:rPr lang="en-GB" sz="2000" dirty="0">
                <a:solidFill>
                  <a:srgbClr val="4472C4"/>
                </a:solidFill>
              </a:rPr>
              <a:t>within a country</a:t>
            </a:r>
            <a:r>
              <a:rPr lang="en-GB" sz="2000" dirty="0">
                <a:solidFill>
                  <a:prstClr val="black"/>
                </a:solidFill>
              </a:rPr>
              <a:t> when government employment-related schemes may be left out (for European countries) </a:t>
            </a:r>
          </a:p>
          <a:p>
            <a:pPr marL="285750" lvl="0" indent="-285750"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•"/>
              <a:defRPr/>
            </a:pPr>
            <a:r>
              <a:rPr lang="en-GB" sz="2000" dirty="0">
                <a:solidFill>
                  <a:prstClr val="black"/>
                </a:solidFill>
              </a:rPr>
              <a:t>Option 3 </a:t>
            </a:r>
            <a:r>
              <a:rPr lang="en-US" sz="2000" dirty="0">
                <a:solidFill>
                  <a:prstClr val="black"/>
                </a:solidFill>
              </a:rPr>
              <a:t>would include </a:t>
            </a:r>
            <a:r>
              <a:rPr lang="en-US" sz="2000" dirty="0">
                <a:solidFill>
                  <a:srgbClr val="4472C4"/>
                </a:solidFill>
              </a:rPr>
              <a:t>all employment-related pension wealth</a:t>
            </a:r>
            <a:r>
              <a:rPr lang="en-US" sz="2000" dirty="0">
                <a:solidFill>
                  <a:prstClr val="black"/>
                </a:solidFill>
              </a:rPr>
              <a:t> which would lead </a:t>
            </a:r>
            <a:r>
              <a:rPr lang="en-US" sz="2000" dirty="0"/>
              <a:t>to a wider coverage and </a:t>
            </a:r>
            <a:r>
              <a:rPr lang="en-US" sz="2000" dirty="0">
                <a:solidFill>
                  <a:prstClr val="black"/>
                </a:solidFill>
              </a:rPr>
              <a:t>improve </a:t>
            </a:r>
            <a:r>
              <a:rPr lang="en-US" sz="2000" dirty="0"/>
              <a:t>comparability within a </a:t>
            </a:r>
            <a:r>
              <a:rPr lang="en-US" sz="2000" dirty="0">
                <a:solidFill>
                  <a:prstClr val="black"/>
                </a:solidFill>
              </a:rPr>
              <a:t>country, but </a:t>
            </a:r>
            <a:r>
              <a:rPr lang="en-US" sz="2000" dirty="0">
                <a:solidFill>
                  <a:srgbClr val="4472C4"/>
                </a:solidFill>
              </a:rPr>
              <a:t>still missing specific part</a:t>
            </a:r>
          </a:p>
          <a:p>
            <a:pPr marL="285750" lvl="0" indent="-285750"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prstClr val="black"/>
                </a:solidFill>
              </a:rPr>
              <a:t>Option 4 would ensure a </a:t>
            </a:r>
            <a:r>
              <a:rPr lang="en-US" sz="2000" dirty="0">
                <a:solidFill>
                  <a:srgbClr val="4472C4"/>
                </a:solidFill>
              </a:rPr>
              <a:t>comprehensive </a:t>
            </a:r>
            <a:r>
              <a:rPr lang="en-GB" sz="2000" dirty="0">
                <a:solidFill>
                  <a:srgbClr val="4472C4"/>
                </a:solidFill>
              </a:rPr>
              <a:t>coverage</a:t>
            </a:r>
            <a:r>
              <a:rPr lang="en-GB" sz="2000" dirty="0">
                <a:solidFill>
                  <a:prstClr val="black"/>
                </a:solidFill>
              </a:rPr>
              <a:t>, </a:t>
            </a:r>
            <a:r>
              <a:rPr lang="en-GB" sz="2000" dirty="0"/>
              <a:t>leading to </a:t>
            </a:r>
            <a:r>
              <a:rPr lang="en-GB" sz="2000" dirty="0">
                <a:solidFill>
                  <a:srgbClr val="4472C4"/>
                </a:solidFill>
              </a:rPr>
              <a:t>fully comparable results across countries</a:t>
            </a:r>
            <a:r>
              <a:rPr lang="en-GB" sz="2000" dirty="0"/>
              <a:t>, also providing useful </a:t>
            </a:r>
            <a:r>
              <a:rPr lang="en-US" sz="2000" dirty="0">
                <a:solidFill>
                  <a:prstClr val="black"/>
                </a:solidFill>
              </a:rPr>
              <a:t>insights into the </a:t>
            </a:r>
            <a:r>
              <a:rPr lang="en-US" sz="2000" dirty="0">
                <a:solidFill>
                  <a:srgbClr val="4472C4"/>
                </a:solidFill>
              </a:rPr>
              <a:t>impact of pension reforms</a:t>
            </a:r>
          </a:p>
          <a:p>
            <a:pPr marL="285750" lvl="0" indent="-285750"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prstClr val="black"/>
                </a:solidFill>
              </a:rPr>
              <a:t>However, not all pension entitlements may have the same (legal) status; it will be important to </a:t>
            </a:r>
            <a:r>
              <a:rPr lang="en-US" sz="2000" dirty="0">
                <a:solidFill>
                  <a:srgbClr val="4472C4"/>
                </a:solidFill>
              </a:rPr>
              <a:t>distinguish between different types</a:t>
            </a:r>
            <a:r>
              <a:rPr lang="en-US" sz="2000" dirty="0">
                <a:solidFill>
                  <a:prstClr val="black"/>
                </a:solidFill>
              </a:rPr>
              <a:t> of pensions when publishing the data</a:t>
            </a:r>
          </a:p>
          <a:p>
            <a:pPr marL="285750" lvl="0" indent="-285750"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prstClr val="black"/>
                </a:solidFill>
              </a:rPr>
              <a:t>Another concern is </a:t>
            </a:r>
            <a:r>
              <a:rPr lang="en-US" sz="2000" dirty="0">
                <a:solidFill>
                  <a:srgbClr val="4472C4"/>
                </a:solidFill>
              </a:rPr>
              <a:t>how to derive high-quality results</a:t>
            </a:r>
            <a:r>
              <a:rPr lang="en-US" sz="2000" dirty="0"/>
              <a:t>,</a:t>
            </a:r>
            <a:r>
              <a:rPr lang="en-US" sz="2000" dirty="0">
                <a:solidFill>
                  <a:prstClr val="black"/>
                </a:solidFill>
              </a:rPr>
              <a:t> particularly in case microdata is lacking</a:t>
            </a:r>
          </a:p>
          <a:p>
            <a:pPr marL="285750" lvl="0" indent="-285750"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prstClr val="black"/>
                </a:solidFill>
              </a:rPr>
              <a:t>Furthermore, NA data on social security entitlements is currently </a:t>
            </a:r>
            <a:r>
              <a:rPr lang="en-US" sz="2000" dirty="0">
                <a:solidFill>
                  <a:srgbClr val="4472C4"/>
                </a:solidFill>
              </a:rPr>
              <a:t>only available every 3 years</a:t>
            </a:r>
          </a:p>
          <a:p>
            <a:pPr marL="285750" lvl="0" indent="-2857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/>
            </a:pPr>
            <a:endParaRPr lang="en-GB" sz="2000" dirty="0">
              <a:solidFill>
                <a:srgbClr val="4472C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44958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6311900"/>
            <a:ext cx="12192000" cy="546100"/>
          </a:xfrm>
          <a:prstGeom prst="rect">
            <a:avLst/>
          </a:prstGeom>
          <a:gradFill flip="none" rotWithShape="1">
            <a:gsLst>
              <a:gs pos="0">
                <a:srgbClr val="04629A"/>
              </a:gs>
              <a:gs pos="70000">
                <a:schemeClr val="accent1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38554" y="1419112"/>
            <a:ext cx="10492865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algn="ctr">
              <a:defRPr/>
            </a:pPr>
            <a:r>
              <a:rPr lang="en-GB" sz="6000" dirty="0">
                <a:solidFill>
                  <a:prstClr val="black"/>
                </a:solidFill>
              </a:rPr>
              <a:t>Compilation of distributional results for pensions</a:t>
            </a:r>
          </a:p>
          <a:p>
            <a:pPr algn="ctr">
              <a:defRPr/>
            </a:pPr>
            <a:r>
              <a:rPr lang="en-GB" sz="6000" dirty="0">
                <a:solidFill>
                  <a:prstClr val="black"/>
                </a:solidFill>
              </a:rPr>
              <a:t>-</a:t>
            </a:r>
          </a:p>
          <a:p>
            <a:pPr algn="ctr">
              <a:defRPr/>
            </a:pPr>
            <a:r>
              <a:rPr lang="en-GB" sz="6000" dirty="0">
                <a:solidFill>
                  <a:prstClr val="black"/>
                </a:solidFill>
              </a:rPr>
              <a:t>The Dutch experience</a:t>
            </a:r>
          </a:p>
        </p:txBody>
      </p:sp>
    </p:spTree>
    <p:extLst>
      <p:ext uri="{BB962C8B-B14F-4D97-AF65-F5344CB8AC3E}">
        <p14:creationId xmlns:p14="http://schemas.microsoft.com/office/powerpoint/2010/main" val="26199335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15831" y="855055"/>
            <a:ext cx="1980000" cy="180000"/>
          </a:xfrm>
          <a:prstGeom prst="rect">
            <a:avLst/>
          </a:prstGeom>
          <a:solidFill>
            <a:srgbClr val="FFC2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0877" y="606815"/>
            <a:ext cx="10991123" cy="380949"/>
          </a:xfrm>
        </p:spPr>
        <p:txBody>
          <a:bodyPr>
            <a:noAutofit/>
          </a:bodyPr>
          <a:lstStyle/>
          <a:p>
            <a:r>
              <a:rPr lang="en-GB" sz="4000" b="1" dirty="0">
                <a:solidFill>
                  <a:schemeClr val="accent5"/>
                </a:solidFill>
                <a:latin typeface="+mn-lt"/>
              </a:rPr>
              <a:t>Deriving distributional estimates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311900"/>
            <a:ext cx="12192000" cy="546100"/>
          </a:xfrm>
          <a:prstGeom prst="rect">
            <a:avLst/>
          </a:prstGeom>
          <a:gradFill flip="none" rotWithShape="1">
            <a:gsLst>
              <a:gs pos="0">
                <a:srgbClr val="04629A"/>
              </a:gs>
              <a:gs pos="70000">
                <a:schemeClr val="accent1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ijdelijke aanduiding voor tekst 2">
            <a:extLst>
              <a:ext uri="{FF2B5EF4-FFF2-40B4-BE49-F238E27FC236}">
                <a16:creationId xmlns:a16="http://schemas.microsoft.com/office/drawing/2014/main" id="{773C8337-5C3E-5AA7-604B-93861D555C15}"/>
              </a:ext>
            </a:extLst>
          </p:cNvPr>
          <p:cNvSpPr txBox="1">
            <a:spLocks/>
          </p:cNvSpPr>
          <p:nvPr/>
        </p:nvSpPr>
        <p:spPr>
          <a:xfrm>
            <a:off x="1315831" y="1283295"/>
            <a:ext cx="9717929" cy="42553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nl-NL" sz="2000" b="1" dirty="0" err="1">
                <a:solidFill>
                  <a:schemeClr val="tx1"/>
                </a:solidFill>
              </a:rPr>
              <a:t>Compiling</a:t>
            </a:r>
            <a:r>
              <a:rPr lang="nl-NL" sz="2000" b="1" dirty="0">
                <a:solidFill>
                  <a:schemeClr val="tx1"/>
                </a:solidFill>
              </a:rPr>
              <a:t> </a:t>
            </a:r>
            <a:r>
              <a:rPr lang="nl-NL" sz="2000" b="1" dirty="0" err="1">
                <a:solidFill>
                  <a:schemeClr val="tx1"/>
                </a:solidFill>
              </a:rPr>
              <a:t>distributional</a:t>
            </a:r>
            <a:r>
              <a:rPr lang="nl-NL" sz="2000" b="1" dirty="0">
                <a:solidFill>
                  <a:schemeClr val="tx1"/>
                </a:solidFill>
              </a:rPr>
              <a:t> </a:t>
            </a:r>
            <a:r>
              <a:rPr lang="nl-NL" sz="2000" b="1" dirty="0" err="1">
                <a:solidFill>
                  <a:schemeClr val="tx1"/>
                </a:solidFill>
              </a:rPr>
              <a:t>wealth</a:t>
            </a:r>
            <a:r>
              <a:rPr lang="nl-NL" sz="2000" b="1" dirty="0">
                <a:solidFill>
                  <a:schemeClr val="tx1"/>
                </a:solidFill>
              </a:rPr>
              <a:t> </a:t>
            </a:r>
            <a:r>
              <a:rPr lang="nl-NL" sz="2000" b="1" dirty="0" err="1">
                <a:solidFill>
                  <a:schemeClr val="tx1"/>
                </a:solidFill>
              </a:rPr>
              <a:t>statistics</a:t>
            </a:r>
            <a:endParaRPr lang="nl-NL" sz="2000" b="1" dirty="0">
              <a:solidFill>
                <a:schemeClr val="tx1"/>
              </a:solidFill>
            </a:endParaRPr>
          </a:p>
          <a:p>
            <a:pPr algn="l"/>
            <a:r>
              <a:rPr lang="nl-NL" sz="2000" b="1" dirty="0">
                <a:solidFill>
                  <a:schemeClr val="tx1"/>
                </a:solidFill>
              </a:rPr>
              <a:t>We </a:t>
            </a:r>
            <a:r>
              <a:rPr lang="nl-NL" sz="2000" b="1" dirty="0" err="1">
                <a:solidFill>
                  <a:schemeClr val="tx1"/>
                </a:solidFill>
              </a:rPr>
              <a:t>create</a:t>
            </a:r>
            <a:r>
              <a:rPr lang="nl-NL" sz="2000" b="1" dirty="0">
                <a:solidFill>
                  <a:schemeClr val="tx1"/>
                </a:solidFill>
              </a:rPr>
              <a:t> a data set </a:t>
            </a:r>
            <a:r>
              <a:rPr lang="nl-NL" sz="2000" b="1" dirty="0" err="1">
                <a:solidFill>
                  <a:schemeClr val="tx1"/>
                </a:solidFill>
              </a:rPr>
              <a:t>covering</a:t>
            </a:r>
            <a:r>
              <a:rPr lang="nl-NL" sz="2000" b="1" dirty="0">
                <a:solidFill>
                  <a:schemeClr val="tx1"/>
                </a:solidFill>
              </a:rPr>
              <a:t> </a:t>
            </a:r>
            <a:r>
              <a:rPr lang="nl-NL" sz="2000" b="1" dirty="0" err="1">
                <a:solidFill>
                  <a:schemeClr val="tx1"/>
                </a:solidFill>
              </a:rPr>
              <a:t>the</a:t>
            </a:r>
            <a:r>
              <a:rPr lang="nl-NL" sz="2000" b="1" dirty="0">
                <a:solidFill>
                  <a:schemeClr val="tx1"/>
                </a:solidFill>
              </a:rPr>
              <a:t> full </a:t>
            </a:r>
            <a:r>
              <a:rPr lang="nl-NL" sz="2000" b="1" dirty="0" err="1">
                <a:solidFill>
                  <a:schemeClr val="tx1"/>
                </a:solidFill>
              </a:rPr>
              <a:t>population</a:t>
            </a:r>
            <a:r>
              <a:rPr lang="nl-NL" sz="2000" b="1" dirty="0">
                <a:solidFill>
                  <a:schemeClr val="tx1"/>
                </a:solidFill>
              </a:rPr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nl-NL" sz="2000" dirty="0">
                <a:solidFill>
                  <a:schemeClr val="tx1"/>
                </a:solidFill>
              </a:rPr>
              <a:t>For </a:t>
            </a:r>
            <a:r>
              <a:rPr lang="nl-NL" sz="2000" dirty="0" err="1">
                <a:solidFill>
                  <a:schemeClr val="tx1"/>
                </a:solidFill>
              </a:rPr>
              <a:t>each</a:t>
            </a:r>
            <a:r>
              <a:rPr lang="nl-NL" sz="2000" dirty="0">
                <a:solidFill>
                  <a:schemeClr val="tx1"/>
                </a:solidFill>
              </a:rPr>
              <a:t> </a:t>
            </a:r>
            <a:r>
              <a:rPr lang="nl-NL" sz="2000" dirty="0" err="1">
                <a:solidFill>
                  <a:schemeClr val="tx1"/>
                </a:solidFill>
              </a:rPr>
              <a:t>individual</a:t>
            </a:r>
            <a:r>
              <a:rPr lang="nl-NL" sz="2000" dirty="0">
                <a:solidFill>
                  <a:schemeClr val="tx1"/>
                </a:solidFill>
              </a:rPr>
              <a:t> we have </a:t>
            </a:r>
            <a:r>
              <a:rPr lang="nl-NL" sz="2000" dirty="0">
                <a:solidFill>
                  <a:srgbClr val="4472C4"/>
                </a:solidFill>
              </a:rPr>
              <a:t>personal </a:t>
            </a:r>
            <a:r>
              <a:rPr lang="nl-NL" sz="2000" dirty="0" err="1">
                <a:solidFill>
                  <a:srgbClr val="4472C4"/>
                </a:solidFill>
              </a:rPr>
              <a:t>characteristics</a:t>
            </a:r>
            <a:endParaRPr lang="nl-NL" sz="2000" dirty="0">
              <a:solidFill>
                <a:srgbClr val="4472C4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nl-NL" sz="2000" dirty="0">
                <a:solidFill>
                  <a:schemeClr val="tx1"/>
                </a:solidFill>
              </a:rPr>
              <a:t>For </a:t>
            </a:r>
            <a:r>
              <a:rPr lang="nl-NL" sz="2000" dirty="0" err="1">
                <a:solidFill>
                  <a:schemeClr val="tx1"/>
                </a:solidFill>
              </a:rPr>
              <a:t>each</a:t>
            </a:r>
            <a:r>
              <a:rPr lang="nl-NL" sz="2000" dirty="0">
                <a:solidFill>
                  <a:schemeClr val="tx1"/>
                </a:solidFill>
              </a:rPr>
              <a:t> </a:t>
            </a:r>
            <a:r>
              <a:rPr lang="nl-NL" sz="2000" dirty="0" err="1">
                <a:solidFill>
                  <a:schemeClr val="tx1"/>
                </a:solidFill>
              </a:rPr>
              <a:t>household</a:t>
            </a:r>
            <a:r>
              <a:rPr lang="nl-NL" sz="2000" dirty="0">
                <a:solidFill>
                  <a:schemeClr val="tx1"/>
                </a:solidFill>
              </a:rPr>
              <a:t> we have </a:t>
            </a:r>
            <a:r>
              <a:rPr lang="nl-NL" sz="2000" dirty="0" err="1">
                <a:solidFill>
                  <a:srgbClr val="4472C4"/>
                </a:solidFill>
              </a:rPr>
              <a:t>household</a:t>
            </a:r>
            <a:r>
              <a:rPr lang="nl-NL" sz="2000" dirty="0">
                <a:solidFill>
                  <a:srgbClr val="4472C4"/>
                </a:solidFill>
              </a:rPr>
              <a:t> </a:t>
            </a:r>
            <a:r>
              <a:rPr lang="nl-NL" sz="2000" dirty="0" err="1">
                <a:solidFill>
                  <a:srgbClr val="4472C4"/>
                </a:solidFill>
              </a:rPr>
              <a:t>characteristics</a:t>
            </a:r>
            <a:endParaRPr lang="nl-NL" sz="2000" dirty="0">
              <a:solidFill>
                <a:srgbClr val="4472C4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nl-NL" sz="2000" dirty="0" err="1">
                <a:solidFill>
                  <a:schemeClr val="tx1"/>
                </a:solidFill>
              </a:rPr>
              <a:t>And</a:t>
            </a:r>
            <a:r>
              <a:rPr lang="nl-NL" sz="2000" dirty="0">
                <a:solidFill>
                  <a:schemeClr val="tx1"/>
                </a:solidFill>
              </a:rPr>
              <a:t> we have </a:t>
            </a:r>
            <a:r>
              <a:rPr lang="nl-NL" sz="2000" dirty="0" err="1">
                <a:solidFill>
                  <a:schemeClr val="tx1"/>
                </a:solidFill>
              </a:rPr>
              <a:t>the</a:t>
            </a:r>
            <a:r>
              <a:rPr lang="nl-NL" sz="2000" dirty="0">
                <a:solidFill>
                  <a:schemeClr val="tx1"/>
                </a:solidFill>
              </a:rPr>
              <a:t> link </a:t>
            </a:r>
            <a:r>
              <a:rPr lang="nl-NL" sz="2000" dirty="0" err="1">
                <a:solidFill>
                  <a:schemeClr val="tx1"/>
                </a:solidFill>
              </a:rPr>
              <a:t>household</a:t>
            </a:r>
            <a:r>
              <a:rPr lang="nl-NL" sz="2000" dirty="0">
                <a:solidFill>
                  <a:schemeClr val="tx1"/>
                </a:solidFill>
              </a:rPr>
              <a:t> &lt;-&gt; </a:t>
            </a:r>
            <a:r>
              <a:rPr lang="nl-NL" sz="2000" dirty="0" err="1">
                <a:solidFill>
                  <a:schemeClr val="tx1"/>
                </a:solidFill>
              </a:rPr>
              <a:t>Individuals</a:t>
            </a:r>
            <a:endParaRPr lang="nl-NL" sz="2000" dirty="0">
              <a:solidFill>
                <a:schemeClr val="tx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nl-NL" sz="2000" dirty="0">
                <a:solidFill>
                  <a:schemeClr val="tx1"/>
                </a:solidFill>
              </a:rPr>
              <a:t>We have a </a:t>
            </a:r>
            <a:r>
              <a:rPr lang="nl-NL" sz="2000" dirty="0" err="1">
                <a:solidFill>
                  <a:schemeClr val="tx1"/>
                </a:solidFill>
              </a:rPr>
              <a:t>unique</a:t>
            </a:r>
            <a:r>
              <a:rPr lang="nl-NL" sz="2000" dirty="0">
                <a:solidFill>
                  <a:schemeClr val="tx1"/>
                </a:solidFill>
              </a:rPr>
              <a:t> personal </a:t>
            </a:r>
            <a:r>
              <a:rPr lang="nl-NL" sz="2000" dirty="0" err="1">
                <a:solidFill>
                  <a:schemeClr val="tx1"/>
                </a:solidFill>
              </a:rPr>
              <a:t>identifyer</a:t>
            </a:r>
            <a:r>
              <a:rPr lang="nl-NL" sz="2000" dirty="0">
                <a:solidFill>
                  <a:schemeClr val="tx1"/>
                </a:solidFill>
              </a:rPr>
              <a:t> </a:t>
            </a:r>
            <a:r>
              <a:rPr lang="nl-NL" sz="2000" dirty="0" err="1">
                <a:solidFill>
                  <a:schemeClr val="tx1"/>
                </a:solidFill>
              </a:rPr>
              <a:t>that</a:t>
            </a:r>
            <a:r>
              <a:rPr lang="nl-NL" sz="2000" dirty="0">
                <a:solidFill>
                  <a:schemeClr val="tx1"/>
                </a:solidFill>
              </a:rPr>
              <a:t> is </a:t>
            </a:r>
            <a:r>
              <a:rPr lang="nl-NL" sz="2000" dirty="0">
                <a:solidFill>
                  <a:srgbClr val="4472C4"/>
                </a:solidFill>
              </a:rPr>
              <a:t>consistent</a:t>
            </a:r>
            <a:r>
              <a:rPr lang="nl-NL" sz="2000" dirty="0">
                <a:solidFill>
                  <a:schemeClr val="tx1"/>
                </a:solidFill>
              </a:rPr>
              <a:t> </a:t>
            </a:r>
            <a:r>
              <a:rPr lang="nl-NL" sz="2000" dirty="0">
                <a:solidFill>
                  <a:srgbClr val="4472C4"/>
                </a:solidFill>
              </a:rPr>
              <a:t>over different micro data</a:t>
            </a:r>
            <a:r>
              <a:rPr lang="nl-NL" sz="2000" dirty="0">
                <a:solidFill>
                  <a:schemeClr val="tx1"/>
                </a:solidFill>
              </a:rPr>
              <a:t> sets</a:t>
            </a:r>
          </a:p>
          <a:p>
            <a:pPr algn="l"/>
            <a:endParaRPr lang="nl-NL" sz="2000" dirty="0">
              <a:solidFill>
                <a:schemeClr val="tx1"/>
              </a:solidFill>
            </a:endParaRPr>
          </a:p>
          <a:p>
            <a:pPr algn="l"/>
            <a:r>
              <a:rPr lang="nl-NL" sz="2000" b="1" dirty="0" err="1">
                <a:solidFill>
                  <a:schemeClr val="tx1"/>
                </a:solidFill>
              </a:rPr>
              <a:t>To</a:t>
            </a:r>
            <a:r>
              <a:rPr lang="nl-NL" sz="2000" b="1" dirty="0">
                <a:solidFill>
                  <a:schemeClr val="tx1"/>
                </a:solidFill>
              </a:rPr>
              <a:t> </a:t>
            </a:r>
            <a:r>
              <a:rPr lang="nl-NL" sz="2000" b="1" dirty="0" err="1">
                <a:solidFill>
                  <a:schemeClr val="tx1"/>
                </a:solidFill>
              </a:rPr>
              <a:t>this</a:t>
            </a:r>
            <a:r>
              <a:rPr lang="nl-NL" sz="2000" b="1" dirty="0">
                <a:solidFill>
                  <a:schemeClr val="tx1"/>
                </a:solidFill>
              </a:rPr>
              <a:t> </a:t>
            </a:r>
            <a:r>
              <a:rPr lang="nl-NL" sz="2000" b="1" dirty="0" err="1">
                <a:solidFill>
                  <a:schemeClr val="tx1"/>
                </a:solidFill>
              </a:rPr>
              <a:t>population</a:t>
            </a:r>
            <a:r>
              <a:rPr lang="nl-NL" sz="2000" b="1" dirty="0">
                <a:solidFill>
                  <a:schemeClr val="tx1"/>
                </a:solidFill>
              </a:rPr>
              <a:t> we link micro data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nl-NL" sz="2000" dirty="0" err="1">
                <a:solidFill>
                  <a:schemeClr val="tx1"/>
                </a:solidFill>
              </a:rPr>
              <a:t>Ideally</a:t>
            </a:r>
            <a:r>
              <a:rPr lang="nl-NL" sz="2000" dirty="0">
                <a:solidFill>
                  <a:schemeClr val="tx1"/>
                </a:solidFill>
              </a:rPr>
              <a:t> record </a:t>
            </a:r>
            <a:r>
              <a:rPr lang="nl-NL" sz="2000" dirty="0" err="1">
                <a:solidFill>
                  <a:schemeClr val="tx1"/>
                </a:solidFill>
              </a:rPr>
              <a:t>linked</a:t>
            </a:r>
            <a:r>
              <a:rPr lang="nl-NL" sz="2000" dirty="0">
                <a:solidFill>
                  <a:schemeClr val="tx1"/>
                </a:solidFill>
              </a:rPr>
              <a:t>, </a:t>
            </a:r>
            <a:r>
              <a:rPr lang="nl-NL" sz="2000" dirty="0" err="1">
                <a:solidFill>
                  <a:schemeClr val="tx1"/>
                </a:solidFill>
              </a:rPr>
              <a:t>otherwise</a:t>
            </a:r>
            <a:r>
              <a:rPr lang="nl-NL" sz="2000" dirty="0">
                <a:solidFill>
                  <a:schemeClr val="tx1"/>
                </a:solidFill>
              </a:rPr>
              <a:t> </a:t>
            </a:r>
            <a:r>
              <a:rPr lang="nl-NL" sz="2000" dirty="0" err="1">
                <a:solidFill>
                  <a:schemeClr val="tx1"/>
                </a:solidFill>
              </a:rPr>
              <a:t>by</a:t>
            </a:r>
            <a:r>
              <a:rPr lang="nl-NL" sz="2000" dirty="0">
                <a:solidFill>
                  <a:schemeClr val="tx1"/>
                </a:solidFill>
              </a:rPr>
              <a:t> </a:t>
            </a:r>
            <a:r>
              <a:rPr lang="nl-NL" sz="2000" dirty="0" err="1">
                <a:solidFill>
                  <a:schemeClr val="tx1"/>
                </a:solidFill>
              </a:rPr>
              <a:t>characteristic</a:t>
            </a:r>
            <a:r>
              <a:rPr lang="nl-NL" sz="2000" dirty="0">
                <a:solidFill>
                  <a:schemeClr val="tx1"/>
                </a:solidFill>
              </a:rPr>
              <a:t> of </a:t>
            </a:r>
            <a:r>
              <a:rPr lang="nl-NL" sz="2000" dirty="0" err="1">
                <a:solidFill>
                  <a:schemeClr val="tx1"/>
                </a:solidFill>
              </a:rPr>
              <a:t>the</a:t>
            </a:r>
            <a:r>
              <a:rPr lang="nl-NL" sz="2000" dirty="0">
                <a:solidFill>
                  <a:schemeClr val="tx1"/>
                </a:solidFill>
              </a:rPr>
              <a:t> HH/</a:t>
            </a:r>
            <a:r>
              <a:rPr lang="nl-NL" sz="2000" dirty="0" err="1">
                <a:solidFill>
                  <a:schemeClr val="tx1"/>
                </a:solidFill>
              </a:rPr>
              <a:t>individual</a:t>
            </a:r>
            <a:endParaRPr lang="nl-NL" sz="2000" dirty="0">
              <a:solidFill>
                <a:schemeClr val="tx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nl-NL" sz="2000" dirty="0">
                <a:solidFill>
                  <a:schemeClr val="tx1"/>
                </a:solidFill>
              </a:rPr>
              <a:t>We correct </a:t>
            </a:r>
            <a:r>
              <a:rPr lang="nl-NL" sz="2000" dirty="0" err="1">
                <a:solidFill>
                  <a:schemeClr val="tx1"/>
                </a:solidFill>
              </a:rPr>
              <a:t>for</a:t>
            </a:r>
            <a:r>
              <a:rPr lang="nl-NL" sz="2000" dirty="0">
                <a:solidFill>
                  <a:schemeClr val="tx1"/>
                </a:solidFill>
              </a:rPr>
              <a:t> </a:t>
            </a:r>
            <a:r>
              <a:rPr lang="nl-NL" sz="2000" dirty="0" err="1">
                <a:solidFill>
                  <a:schemeClr val="tx1"/>
                </a:solidFill>
              </a:rPr>
              <a:t>known</a:t>
            </a:r>
            <a:r>
              <a:rPr lang="nl-NL" sz="2000" dirty="0">
                <a:solidFill>
                  <a:schemeClr val="tx1"/>
                </a:solidFill>
              </a:rPr>
              <a:t> </a:t>
            </a:r>
            <a:r>
              <a:rPr lang="nl-NL" sz="2000" dirty="0" err="1">
                <a:solidFill>
                  <a:schemeClr val="tx1"/>
                </a:solidFill>
              </a:rPr>
              <a:t>errors</a:t>
            </a:r>
            <a:r>
              <a:rPr lang="nl-NL" sz="2000" dirty="0">
                <a:solidFill>
                  <a:schemeClr val="tx1"/>
                </a:solidFill>
              </a:rPr>
              <a:t>/</a:t>
            </a:r>
            <a:r>
              <a:rPr lang="nl-NL" sz="2000" dirty="0" err="1">
                <a:solidFill>
                  <a:schemeClr val="tx1"/>
                </a:solidFill>
              </a:rPr>
              <a:t>omissions</a:t>
            </a:r>
            <a:r>
              <a:rPr lang="nl-NL" sz="2000" dirty="0">
                <a:solidFill>
                  <a:schemeClr val="tx1"/>
                </a:solidFill>
              </a:rPr>
              <a:t> </a:t>
            </a:r>
            <a:r>
              <a:rPr lang="nl-NL" sz="2000" dirty="0" err="1">
                <a:solidFill>
                  <a:schemeClr val="tx1"/>
                </a:solidFill>
              </a:rPr>
              <a:t>and</a:t>
            </a:r>
            <a:r>
              <a:rPr lang="nl-NL" sz="2000" dirty="0">
                <a:solidFill>
                  <a:schemeClr val="tx1"/>
                </a:solidFill>
              </a:rPr>
              <a:t> </a:t>
            </a:r>
            <a:r>
              <a:rPr lang="nl-NL" sz="2000" dirty="0" err="1">
                <a:solidFill>
                  <a:schemeClr val="tx1"/>
                </a:solidFill>
              </a:rPr>
              <a:t>align</a:t>
            </a:r>
            <a:r>
              <a:rPr lang="nl-NL" sz="2000" dirty="0">
                <a:solidFill>
                  <a:schemeClr val="tx1"/>
                </a:solidFill>
              </a:rPr>
              <a:t> </a:t>
            </a:r>
            <a:r>
              <a:rPr lang="nl-NL" sz="2000" dirty="0" err="1">
                <a:solidFill>
                  <a:schemeClr val="tx1"/>
                </a:solidFill>
              </a:rPr>
              <a:t>to</a:t>
            </a:r>
            <a:r>
              <a:rPr lang="nl-NL" sz="2000" dirty="0">
                <a:solidFill>
                  <a:schemeClr val="tx1"/>
                </a:solidFill>
              </a:rPr>
              <a:t> NA </a:t>
            </a:r>
            <a:r>
              <a:rPr lang="nl-NL" sz="2000" dirty="0" err="1">
                <a:solidFill>
                  <a:schemeClr val="tx1"/>
                </a:solidFill>
              </a:rPr>
              <a:t>totals</a:t>
            </a:r>
            <a:endParaRPr lang="nl-NL" sz="2000" dirty="0">
              <a:solidFill>
                <a:schemeClr val="tx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nl-NL" sz="2000" dirty="0">
                <a:solidFill>
                  <a:schemeClr val="tx1"/>
                </a:solidFill>
              </a:rPr>
              <a:t>Micro sources are </a:t>
            </a:r>
            <a:r>
              <a:rPr lang="nl-NL" sz="2000" dirty="0" err="1">
                <a:solidFill>
                  <a:schemeClr val="tx1"/>
                </a:solidFill>
              </a:rPr>
              <a:t>for</a:t>
            </a:r>
            <a:r>
              <a:rPr lang="nl-NL" sz="2000" dirty="0">
                <a:solidFill>
                  <a:schemeClr val="tx1"/>
                </a:solidFill>
              </a:rPr>
              <a:t> </a:t>
            </a:r>
            <a:r>
              <a:rPr lang="nl-NL" sz="2000" dirty="0" err="1">
                <a:solidFill>
                  <a:schemeClr val="tx1"/>
                </a:solidFill>
              </a:rPr>
              <a:t>wealth</a:t>
            </a:r>
            <a:r>
              <a:rPr lang="nl-NL" sz="2000" dirty="0">
                <a:solidFill>
                  <a:schemeClr val="tx1"/>
                </a:solidFill>
              </a:rPr>
              <a:t>, </a:t>
            </a:r>
            <a:r>
              <a:rPr lang="nl-NL" sz="2000" dirty="0" err="1">
                <a:solidFill>
                  <a:schemeClr val="tx1"/>
                </a:solidFill>
              </a:rPr>
              <a:t>housing</a:t>
            </a:r>
            <a:r>
              <a:rPr lang="nl-NL" sz="2000" dirty="0">
                <a:solidFill>
                  <a:schemeClr val="tx1"/>
                </a:solidFill>
              </a:rPr>
              <a:t> </a:t>
            </a:r>
            <a:r>
              <a:rPr lang="nl-NL" sz="2000" dirty="0" err="1">
                <a:solidFill>
                  <a:schemeClr val="tx1"/>
                </a:solidFill>
              </a:rPr>
              <a:t>value</a:t>
            </a:r>
            <a:r>
              <a:rPr lang="nl-NL" sz="2000" dirty="0">
                <a:solidFill>
                  <a:schemeClr val="tx1"/>
                </a:solidFill>
              </a:rPr>
              <a:t>, </a:t>
            </a:r>
            <a:r>
              <a:rPr lang="nl-NL" sz="2000" dirty="0" err="1">
                <a:solidFill>
                  <a:schemeClr val="tx1"/>
                </a:solidFill>
              </a:rPr>
              <a:t>and</a:t>
            </a:r>
            <a:r>
              <a:rPr lang="nl-NL" sz="2000" dirty="0">
                <a:solidFill>
                  <a:schemeClr val="tx1"/>
                </a:solidFill>
              </a:rPr>
              <a:t> </a:t>
            </a:r>
            <a:r>
              <a:rPr lang="nl-NL" sz="2000" dirty="0">
                <a:solidFill>
                  <a:srgbClr val="4472C4"/>
                </a:solidFill>
              </a:rPr>
              <a:t>pensions claims</a:t>
            </a:r>
            <a:endParaRPr lang="nl-NL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4523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A763EF-DAA1-F058-3739-186F357C80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78B2902-A1EA-3D52-1339-16CC2549BD8D}"/>
              </a:ext>
            </a:extLst>
          </p:cNvPr>
          <p:cNvSpPr/>
          <p:nvPr/>
        </p:nvSpPr>
        <p:spPr>
          <a:xfrm>
            <a:off x="1315831" y="855055"/>
            <a:ext cx="1980000" cy="180000"/>
          </a:xfrm>
          <a:prstGeom prst="rect">
            <a:avLst/>
          </a:prstGeom>
          <a:solidFill>
            <a:srgbClr val="FFC2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62CDF39-CAD6-DA85-BB86-7B642AE3A8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0877" y="606815"/>
            <a:ext cx="10991123" cy="380949"/>
          </a:xfrm>
        </p:spPr>
        <p:txBody>
          <a:bodyPr>
            <a:noAutofit/>
          </a:bodyPr>
          <a:lstStyle/>
          <a:p>
            <a:r>
              <a:rPr lang="en-GB" sz="4000" b="1" dirty="0">
                <a:solidFill>
                  <a:schemeClr val="accent5"/>
                </a:solidFill>
                <a:latin typeface="+mn-lt"/>
              </a:rPr>
              <a:t>Pension Claims Statistics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FB53884-494D-B538-F1AE-D4BA0C4EB74F}"/>
              </a:ext>
            </a:extLst>
          </p:cNvPr>
          <p:cNvSpPr/>
          <p:nvPr/>
        </p:nvSpPr>
        <p:spPr>
          <a:xfrm>
            <a:off x="0" y="6311900"/>
            <a:ext cx="12192000" cy="546100"/>
          </a:xfrm>
          <a:prstGeom prst="rect">
            <a:avLst/>
          </a:prstGeom>
          <a:gradFill flip="none" rotWithShape="1">
            <a:gsLst>
              <a:gs pos="0">
                <a:srgbClr val="04629A"/>
              </a:gs>
              <a:gs pos="70000">
                <a:schemeClr val="accent1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ijdelijke aanduiding voor tekst 2">
            <a:extLst>
              <a:ext uri="{FF2B5EF4-FFF2-40B4-BE49-F238E27FC236}">
                <a16:creationId xmlns:a16="http://schemas.microsoft.com/office/drawing/2014/main" id="{48FB9530-350E-50E4-4505-0FEAC20513D1}"/>
              </a:ext>
            </a:extLst>
          </p:cNvPr>
          <p:cNvSpPr txBox="1">
            <a:spLocks/>
          </p:cNvSpPr>
          <p:nvPr/>
        </p:nvSpPr>
        <p:spPr>
          <a:xfrm>
            <a:off x="1315831" y="1283295"/>
            <a:ext cx="9717929" cy="42553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000" i="1" dirty="0">
                <a:solidFill>
                  <a:schemeClr val="tx1"/>
                </a:solidFill>
              </a:rPr>
              <a:t>aims to give an overview of the mandatory (employment related) pension entitlements of the population.</a:t>
            </a:r>
          </a:p>
          <a:p>
            <a:pPr algn="l"/>
            <a:endParaRPr lang="en-US" sz="2000" dirty="0">
              <a:solidFill>
                <a:schemeClr val="tx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</a:rPr>
              <a:t>Available for 2015-2022.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4472C4"/>
                </a:solidFill>
              </a:rPr>
              <a:t>Pension entitlements </a:t>
            </a:r>
            <a:r>
              <a:rPr lang="en-US" sz="2000" dirty="0">
                <a:solidFill>
                  <a:schemeClr val="tx1"/>
                </a:solidFill>
              </a:rPr>
              <a:t>as captured by the presently </a:t>
            </a:r>
            <a:r>
              <a:rPr lang="en-US" sz="2000" dirty="0">
                <a:solidFill>
                  <a:srgbClr val="4472C4"/>
                </a:solidFill>
              </a:rPr>
              <a:t>accumulated gross yearly pension income</a:t>
            </a:r>
            <a:r>
              <a:rPr lang="en-US" sz="2000" dirty="0">
                <a:solidFill>
                  <a:schemeClr val="tx1"/>
                </a:solidFill>
              </a:rPr>
              <a:t> to be had once of pension age. Excluding those who already receive pension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4472C4"/>
                </a:solidFill>
              </a:rPr>
              <a:t>Annual</a:t>
            </a:r>
            <a:r>
              <a:rPr lang="en-US" sz="2000" dirty="0">
                <a:solidFill>
                  <a:schemeClr val="tx1"/>
                </a:solidFill>
              </a:rPr>
              <a:t> data, used for the distribution of the opening balance sheets of Employment-related schemes</a:t>
            </a:r>
          </a:p>
          <a:p>
            <a:pPr algn="l"/>
            <a:endParaRPr lang="en-US" sz="2000" dirty="0">
              <a:solidFill>
                <a:schemeClr val="tx1"/>
              </a:solidFill>
            </a:endParaRPr>
          </a:p>
          <a:p>
            <a:pPr algn="l"/>
            <a:r>
              <a:rPr lang="en-US" sz="2000" dirty="0">
                <a:solidFill>
                  <a:schemeClr val="tx1"/>
                </a:solidFill>
              </a:rPr>
              <a:t>The </a:t>
            </a:r>
            <a:r>
              <a:rPr lang="en-US" sz="2000" dirty="0">
                <a:solidFill>
                  <a:srgbClr val="4472C4"/>
                </a:solidFill>
              </a:rPr>
              <a:t>Net Present Value of the pension entitlements</a:t>
            </a:r>
            <a:r>
              <a:rPr lang="en-US" sz="2000" dirty="0">
                <a:solidFill>
                  <a:schemeClr val="tx1"/>
                </a:solidFill>
              </a:rPr>
              <a:t> is calculated using: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</a:rPr>
              <a:t>The </a:t>
            </a:r>
            <a:r>
              <a:rPr lang="en-US" sz="2000" dirty="0">
                <a:solidFill>
                  <a:srgbClr val="4472C4"/>
                </a:solidFill>
              </a:rPr>
              <a:t>life expectancy </a:t>
            </a:r>
            <a:r>
              <a:rPr lang="en-US" sz="2000" dirty="0">
                <a:solidFill>
                  <a:schemeClr val="tx1"/>
                </a:solidFill>
              </a:rPr>
              <a:t>of the individual;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</a:rPr>
              <a:t>The foreseen </a:t>
            </a:r>
            <a:r>
              <a:rPr lang="en-US" sz="2000" dirty="0">
                <a:solidFill>
                  <a:srgbClr val="4472C4"/>
                </a:solidFill>
              </a:rPr>
              <a:t>retirement age</a:t>
            </a:r>
            <a:r>
              <a:rPr lang="en-US" sz="2000" dirty="0">
                <a:solidFill>
                  <a:schemeClr val="tx1"/>
                </a:solidFill>
              </a:rPr>
              <a:t>;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</a:rPr>
              <a:t>The </a:t>
            </a:r>
            <a:r>
              <a:rPr lang="en-US" sz="2000" dirty="0">
                <a:solidFill>
                  <a:srgbClr val="4472C4"/>
                </a:solidFill>
              </a:rPr>
              <a:t>interest rate term structure</a:t>
            </a:r>
            <a:r>
              <a:rPr lang="en-US" sz="2000" dirty="0">
                <a:solidFill>
                  <a:schemeClr val="tx1"/>
                </a:solidFill>
              </a:rPr>
              <a:t> provided by the Central Bank.</a:t>
            </a:r>
          </a:p>
          <a:p>
            <a:pPr algn="l"/>
            <a:endParaRPr lang="en-US" sz="2000" dirty="0">
              <a:solidFill>
                <a:schemeClr val="tx1"/>
              </a:solidFill>
            </a:endParaRPr>
          </a:p>
          <a:p>
            <a:pPr algn="l"/>
            <a:endParaRPr 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934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8CFC34-1D9D-4324-8469-8FC4CCC346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6FE6B88-DEBD-7BD4-D8B3-765A14155E3F}"/>
              </a:ext>
            </a:extLst>
          </p:cNvPr>
          <p:cNvSpPr/>
          <p:nvPr/>
        </p:nvSpPr>
        <p:spPr>
          <a:xfrm>
            <a:off x="1315831" y="855055"/>
            <a:ext cx="1980000" cy="180000"/>
          </a:xfrm>
          <a:prstGeom prst="rect">
            <a:avLst/>
          </a:prstGeom>
          <a:solidFill>
            <a:srgbClr val="FFC2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A38DEDA-13C2-80EF-FCCD-CAEFAEA06D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0877" y="606815"/>
            <a:ext cx="10991123" cy="380949"/>
          </a:xfrm>
        </p:spPr>
        <p:txBody>
          <a:bodyPr>
            <a:noAutofit/>
          </a:bodyPr>
          <a:lstStyle/>
          <a:p>
            <a:r>
              <a:rPr lang="en-GB" sz="4000" b="1" dirty="0">
                <a:solidFill>
                  <a:schemeClr val="accent5"/>
                </a:solidFill>
                <a:latin typeface="+mn-lt"/>
              </a:rPr>
              <a:t>Social security pensions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1614295-82D1-0E84-1AF0-644B5734CD71}"/>
              </a:ext>
            </a:extLst>
          </p:cNvPr>
          <p:cNvSpPr/>
          <p:nvPr/>
        </p:nvSpPr>
        <p:spPr>
          <a:xfrm>
            <a:off x="0" y="6311900"/>
            <a:ext cx="12192000" cy="546100"/>
          </a:xfrm>
          <a:prstGeom prst="rect">
            <a:avLst/>
          </a:prstGeom>
          <a:gradFill flip="none" rotWithShape="1">
            <a:gsLst>
              <a:gs pos="0">
                <a:srgbClr val="04629A"/>
              </a:gs>
              <a:gs pos="70000">
                <a:schemeClr val="accent1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ijdelijke aanduiding voor tekst 2">
            <a:extLst>
              <a:ext uri="{FF2B5EF4-FFF2-40B4-BE49-F238E27FC236}">
                <a16:creationId xmlns:a16="http://schemas.microsoft.com/office/drawing/2014/main" id="{2C2D9E4C-E423-5EE5-0DD8-6504B5ED5F50}"/>
              </a:ext>
            </a:extLst>
          </p:cNvPr>
          <p:cNvSpPr txBox="1">
            <a:spLocks/>
          </p:cNvSpPr>
          <p:nvPr/>
        </p:nvSpPr>
        <p:spPr>
          <a:xfrm>
            <a:off x="1315831" y="1283295"/>
            <a:ext cx="9717929" cy="42553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900" dirty="0">
                <a:solidFill>
                  <a:srgbClr val="4472C4"/>
                </a:solidFill>
              </a:rPr>
              <a:t>Old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>
                <a:solidFill>
                  <a:srgbClr val="4472C4"/>
                </a:solidFill>
              </a:rPr>
              <a:t>age benefit </a:t>
            </a:r>
            <a:r>
              <a:rPr lang="en-US" sz="1900" dirty="0">
                <a:solidFill>
                  <a:schemeClr val="tx1"/>
                </a:solidFill>
              </a:rPr>
              <a:t>not determined by labor status, rather by </a:t>
            </a:r>
            <a:r>
              <a:rPr lang="en-US" sz="1900" dirty="0">
                <a:solidFill>
                  <a:srgbClr val="4472C4"/>
                </a:solidFill>
              </a:rPr>
              <a:t>years of residence </a:t>
            </a:r>
            <a:r>
              <a:rPr lang="en-US" sz="1900" dirty="0">
                <a:solidFill>
                  <a:schemeClr val="tx1"/>
                </a:solidFill>
              </a:rPr>
              <a:t>in the Netherlands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900" dirty="0">
                <a:solidFill>
                  <a:schemeClr val="tx1"/>
                </a:solidFill>
              </a:rPr>
              <a:t>For </a:t>
            </a:r>
            <a:r>
              <a:rPr lang="en-US" sz="1900" dirty="0">
                <a:solidFill>
                  <a:srgbClr val="4472C4"/>
                </a:solidFill>
              </a:rPr>
              <a:t>people already in retirement</a:t>
            </a:r>
            <a:r>
              <a:rPr lang="en-US" sz="1900" dirty="0">
                <a:solidFill>
                  <a:schemeClr val="tx1"/>
                </a:solidFill>
              </a:rPr>
              <a:t> we use Income Statistics micro source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900" dirty="0">
                <a:solidFill>
                  <a:schemeClr val="tx1"/>
                </a:solidFill>
              </a:rPr>
              <a:t>For </a:t>
            </a:r>
            <a:r>
              <a:rPr lang="en-US" sz="1900" dirty="0">
                <a:solidFill>
                  <a:srgbClr val="4472C4"/>
                </a:solidFill>
              </a:rPr>
              <a:t>people still accruing entitlements </a:t>
            </a:r>
            <a:r>
              <a:rPr lang="en-US" sz="1900" dirty="0">
                <a:solidFill>
                  <a:schemeClr val="tx1"/>
                </a:solidFill>
              </a:rPr>
              <a:t>we assume a yearly increase of 2%-points up to the average benefit upon retirement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900" dirty="0">
                <a:solidFill>
                  <a:schemeClr val="tx1"/>
                </a:solidFill>
              </a:rPr>
              <a:t>The </a:t>
            </a:r>
            <a:r>
              <a:rPr lang="en-US" sz="1900" dirty="0">
                <a:solidFill>
                  <a:srgbClr val="4472C4"/>
                </a:solidFill>
              </a:rPr>
              <a:t>NPV calculation</a:t>
            </a:r>
            <a:r>
              <a:rPr lang="en-US" sz="1900" dirty="0">
                <a:solidFill>
                  <a:schemeClr val="tx1"/>
                </a:solidFill>
              </a:rPr>
              <a:t> similar to work-related pensions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1900" dirty="0">
              <a:solidFill>
                <a:schemeClr val="tx1"/>
              </a:solidFill>
            </a:endParaRPr>
          </a:p>
          <a:p>
            <a:pPr algn="l"/>
            <a:r>
              <a:rPr lang="en-US" sz="1800" i="1" dirty="0">
                <a:solidFill>
                  <a:schemeClr val="tx1"/>
                </a:solidFill>
              </a:rPr>
              <a:t>Voluntary pensions are not explicitly covered, but are approximated by data on life insurance</a:t>
            </a:r>
            <a:endParaRPr lang="en-US" sz="19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37632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4503DE-091A-A0D6-D206-18225AF7D8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919E70A-AC8A-6B99-4984-6F47055BC346}"/>
              </a:ext>
            </a:extLst>
          </p:cNvPr>
          <p:cNvSpPr/>
          <p:nvPr/>
        </p:nvSpPr>
        <p:spPr>
          <a:xfrm>
            <a:off x="1315831" y="855055"/>
            <a:ext cx="1980000" cy="180000"/>
          </a:xfrm>
          <a:prstGeom prst="rect">
            <a:avLst/>
          </a:prstGeom>
          <a:solidFill>
            <a:srgbClr val="FFC2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FF1543-3B1C-FFC2-CE52-A0255CF3C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0877" y="606815"/>
            <a:ext cx="10991123" cy="380949"/>
          </a:xfrm>
        </p:spPr>
        <p:txBody>
          <a:bodyPr>
            <a:noAutofit/>
          </a:bodyPr>
          <a:lstStyle/>
          <a:p>
            <a:r>
              <a:rPr lang="en-GB" sz="4000" b="1" dirty="0">
                <a:solidFill>
                  <a:schemeClr val="accent5"/>
                </a:solidFill>
                <a:latin typeface="+mn-lt"/>
              </a:rPr>
              <a:t>Pensions – Just how significant?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E4BF5C7-ED1A-A142-420F-EC38100FE28E}"/>
              </a:ext>
            </a:extLst>
          </p:cNvPr>
          <p:cNvSpPr/>
          <p:nvPr/>
        </p:nvSpPr>
        <p:spPr>
          <a:xfrm>
            <a:off x="0" y="6311900"/>
            <a:ext cx="12192000" cy="546100"/>
          </a:xfrm>
          <a:prstGeom prst="rect">
            <a:avLst/>
          </a:prstGeom>
          <a:gradFill flip="none" rotWithShape="1">
            <a:gsLst>
              <a:gs pos="0">
                <a:srgbClr val="04629A"/>
              </a:gs>
              <a:gs pos="70000">
                <a:schemeClr val="accent1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ijdelijke aanduiding voor tekst 2">
            <a:extLst>
              <a:ext uri="{FF2B5EF4-FFF2-40B4-BE49-F238E27FC236}">
                <a16:creationId xmlns:a16="http://schemas.microsoft.com/office/drawing/2014/main" id="{C8C183C1-B82C-F8C8-02DC-899CE8F94193}"/>
              </a:ext>
            </a:extLst>
          </p:cNvPr>
          <p:cNvSpPr txBox="1">
            <a:spLocks/>
          </p:cNvSpPr>
          <p:nvPr/>
        </p:nvSpPr>
        <p:spPr>
          <a:xfrm>
            <a:off x="1200877" y="1272820"/>
            <a:ext cx="9717929" cy="3809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000" dirty="0">
                <a:solidFill>
                  <a:schemeClr val="tx1"/>
                </a:solidFill>
              </a:rPr>
              <a:t>Pensions represent the lion’s share of financial net worth</a:t>
            </a:r>
          </a:p>
        </p:txBody>
      </p:sp>
      <p:pic>
        <p:nvPicPr>
          <p:cNvPr id="7" name="Afbeelding 6">
            <a:extLst>
              <a:ext uri="{FF2B5EF4-FFF2-40B4-BE49-F238E27FC236}">
                <a16:creationId xmlns:a16="http://schemas.microsoft.com/office/drawing/2014/main" id="{24969AF2-D4F5-6599-6A75-836372DA91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15831" y="2352675"/>
            <a:ext cx="9305925" cy="2152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19526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9BF4FC-8C5A-A7D9-7B81-62F6B99C1A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4C59970-20E2-8988-BE21-3339068E3EC3}"/>
              </a:ext>
            </a:extLst>
          </p:cNvPr>
          <p:cNvSpPr/>
          <p:nvPr/>
        </p:nvSpPr>
        <p:spPr>
          <a:xfrm>
            <a:off x="1315831" y="855055"/>
            <a:ext cx="1980000" cy="180000"/>
          </a:xfrm>
          <a:prstGeom prst="rect">
            <a:avLst/>
          </a:prstGeom>
          <a:solidFill>
            <a:srgbClr val="FFC2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9782FD6-2820-F0E3-F04E-3A675C1B4B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0877" y="606815"/>
            <a:ext cx="10991123" cy="380949"/>
          </a:xfrm>
        </p:spPr>
        <p:txBody>
          <a:bodyPr>
            <a:noAutofit/>
          </a:bodyPr>
          <a:lstStyle/>
          <a:p>
            <a:r>
              <a:rPr lang="en-GB" sz="4000" b="1" dirty="0">
                <a:solidFill>
                  <a:schemeClr val="accent5"/>
                </a:solidFill>
                <a:latin typeface="+mn-lt"/>
              </a:rPr>
              <a:t>Pensions – Just how significant?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15918E4-E2F8-EC9A-9AD0-CA8193DD494D}"/>
              </a:ext>
            </a:extLst>
          </p:cNvPr>
          <p:cNvSpPr/>
          <p:nvPr/>
        </p:nvSpPr>
        <p:spPr>
          <a:xfrm>
            <a:off x="0" y="6311900"/>
            <a:ext cx="12192000" cy="546100"/>
          </a:xfrm>
          <a:prstGeom prst="rect">
            <a:avLst/>
          </a:prstGeom>
          <a:gradFill flip="none" rotWithShape="1">
            <a:gsLst>
              <a:gs pos="0">
                <a:srgbClr val="04629A"/>
              </a:gs>
              <a:gs pos="70000">
                <a:schemeClr val="accent1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ijdelijke aanduiding voor tekst 2">
            <a:extLst>
              <a:ext uri="{FF2B5EF4-FFF2-40B4-BE49-F238E27FC236}">
                <a16:creationId xmlns:a16="http://schemas.microsoft.com/office/drawing/2014/main" id="{EEE3E8D4-0272-B311-31AD-C60850197392}"/>
              </a:ext>
            </a:extLst>
          </p:cNvPr>
          <p:cNvSpPr txBox="1">
            <a:spLocks/>
          </p:cNvSpPr>
          <p:nvPr/>
        </p:nvSpPr>
        <p:spPr>
          <a:xfrm>
            <a:off x="1200877" y="1272820"/>
            <a:ext cx="9717929" cy="3809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2000" dirty="0">
              <a:solidFill>
                <a:schemeClr val="tx1"/>
              </a:solidFill>
            </a:endParaRPr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42A72392-E07C-1396-01B7-4B96A2A4AD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15830" y="1164815"/>
            <a:ext cx="9867986" cy="4862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57225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8ED019-BD9A-2D64-F529-840E0237C0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694107C6-F409-7B21-C982-7A9E8A2594D2}"/>
              </a:ext>
            </a:extLst>
          </p:cNvPr>
          <p:cNvSpPr/>
          <p:nvPr/>
        </p:nvSpPr>
        <p:spPr>
          <a:xfrm>
            <a:off x="1315831" y="855055"/>
            <a:ext cx="1980000" cy="180000"/>
          </a:xfrm>
          <a:prstGeom prst="rect">
            <a:avLst/>
          </a:prstGeom>
          <a:solidFill>
            <a:srgbClr val="FFC2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16E1792-39AA-8570-1534-EA277DA17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0877" y="606815"/>
            <a:ext cx="10991123" cy="380949"/>
          </a:xfrm>
        </p:spPr>
        <p:txBody>
          <a:bodyPr>
            <a:noAutofit/>
          </a:bodyPr>
          <a:lstStyle/>
          <a:p>
            <a:r>
              <a:rPr lang="en-GB" sz="4000" b="1" dirty="0">
                <a:solidFill>
                  <a:schemeClr val="accent5"/>
                </a:solidFill>
                <a:latin typeface="+mn-lt"/>
              </a:rPr>
              <a:t>Pension and Wealth Inequality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9D01718-F4A8-E84F-071C-71E61C75F34B}"/>
              </a:ext>
            </a:extLst>
          </p:cNvPr>
          <p:cNvSpPr/>
          <p:nvPr/>
        </p:nvSpPr>
        <p:spPr>
          <a:xfrm>
            <a:off x="0" y="6311900"/>
            <a:ext cx="12192000" cy="546100"/>
          </a:xfrm>
          <a:prstGeom prst="rect">
            <a:avLst/>
          </a:prstGeom>
          <a:gradFill flip="none" rotWithShape="1">
            <a:gsLst>
              <a:gs pos="0">
                <a:srgbClr val="04629A"/>
              </a:gs>
              <a:gs pos="70000">
                <a:schemeClr val="accent1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3" name="Grafiek 2">
            <a:extLst>
              <a:ext uri="{FF2B5EF4-FFF2-40B4-BE49-F238E27FC236}">
                <a16:creationId xmlns:a16="http://schemas.microsoft.com/office/drawing/2014/main" id="{2B083920-DF1F-EBD5-A698-08C2582FAE1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74484340"/>
              </p:ext>
            </p:extLst>
          </p:nvPr>
        </p:nvGraphicFramePr>
        <p:xfrm>
          <a:off x="1315830" y="1173883"/>
          <a:ext cx="8011049" cy="4829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8976653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6311900"/>
            <a:ext cx="12192000" cy="546100"/>
          </a:xfrm>
          <a:prstGeom prst="rect">
            <a:avLst/>
          </a:prstGeom>
          <a:gradFill flip="none" rotWithShape="1">
            <a:gsLst>
              <a:gs pos="0">
                <a:srgbClr val="04629A"/>
              </a:gs>
              <a:gs pos="70000">
                <a:schemeClr val="accent1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38554" y="1419112"/>
            <a:ext cx="1049286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algn="ctr">
              <a:defRPr/>
            </a:pPr>
            <a:r>
              <a:rPr lang="en-GB" sz="6000" dirty="0">
                <a:solidFill>
                  <a:prstClr val="black"/>
                </a:solidFill>
              </a:rPr>
              <a:t>Conclusions</a:t>
            </a:r>
          </a:p>
        </p:txBody>
      </p:sp>
    </p:spTree>
    <p:extLst>
      <p:ext uri="{BB962C8B-B14F-4D97-AF65-F5344CB8AC3E}">
        <p14:creationId xmlns:p14="http://schemas.microsoft.com/office/powerpoint/2010/main" val="1742149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0">
              <a:srgbClr val="0686D4"/>
            </a:gs>
            <a:gs pos="25000">
              <a:srgbClr val="04629A"/>
            </a:gs>
            <a:gs pos="0">
              <a:srgbClr val="034B77"/>
            </a:gs>
            <a:gs pos="75000">
              <a:schemeClr val="accent1">
                <a:lumMod val="60000"/>
                <a:lumOff val="40000"/>
              </a:schemeClr>
            </a:gs>
            <a:gs pos="100000">
              <a:schemeClr val="accent1">
                <a:lumMod val="20000"/>
                <a:lumOff val="80000"/>
              </a:schemeClr>
            </a:gs>
          </a:gsLst>
          <a:lin ang="27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028323" y="2233155"/>
            <a:ext cx="951924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spcAft>
                <a:spcPts val="1200"/>
              </a:spcAft>
            </a:pPr>
            <a:r>
              <a:rPr lang="en-US" sz="3200" b="1" dirty="0">
                <a:solidFill>
                  <a:prstClr val="white"/>
                </a:solidFill>
              </a:rPr>
              <a:t>How to capture pensions in distributional analyses?</a:t>
            </a:r>
          </a:p>
          <a:p>
            <a:pPr lvl="0"/>
            <a:endParaRPr kumimoji="0" lang="en-US" sz="4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  <a:p>
            <a:pPr lvl="0"/>
            <a:r>
              <a:rPr lang="en-US" sz="2800" b="1" i="1" dirty="0">
                <a:solidFill>
                  <a:prstClr val="white"/>
                </a:solidFill>
                <a:latin typeface="Calibri" panose="020F0502020204030204"/>
              </a:rPr>
              <a:t>By Safan van der Gaauw (Statistics Netherlands)</a:t>
            </a:r>
            <a:r>
              <a:rPr lang="en-US" sz="2800" b="1" i="1" dirty="0">
                <a:solidFill>
                  <a:prstClr val="white"/>
                </a:solidFill>
              </a:rPr>
              <a:t> and Jorrit Zwijnenburg (OECD)</a:t>
            </a:r>
            <a:endParaRPr kumimoji="0" lang="en-GB" sz="2800" b="1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9532620" y="2674620"/>
            <a:ext cx="2670811" cy="4194810"/>
          </a:xfrm>
          <a:custGeom>
            <a:avLst/>
            <a:gdLst>
              <a:gd name="connsiteX0" fmla="*/ 1978819 w 1985963"/>
              <a:gd name="connsiteY0" fmla="*/ 0 h 3207544"/>
              <a:gd name="connsiteX1" fmla="*/ 0 w 1985963"/>
              <a:gd name="connsiteY1" fmla="*/ 3207544 h 3207544"/>
              <a:gd name="connsiteX2" fmla="*/ 1985963 w 1985963"/>
              <a:gd name="connsiteY2" fmla="*/ 3207544 h 3207544"/>
              <a:gd name="connsiteX3" fmla="*/ 1978819 w 1985963"/>
              <a:gd name="connsiteY3" fmla="*/ 0 h 32075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85963" h="3207544">
                <a:moveTo>
                  <a:pt x="1978819" y="0"/>
                </a:moveTo>
                <a:lnTo>
                  <a:pt x="0" y="3207544"/>
                </a:lnTo>
                <a:lnTo>
                  <a:pt x="1985963" y="3207544"/>
                </a:lnTo>
                <a:cubicBezTo>
                  <a:pt x="1983582" y="2152650"/>
                  <a:pt x="1981200" y="1097757"/>
                  <a:pt x="1978819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 rot="10800000">
            <a:off x="-11430" y="-11430"/>
            <a:ext cx="2670811" cy="4194810"/>
          </a:xfrm>
          <a:custGeom>
            <a:avLst/>
            <a:gdLst>
              <a:gd name="connsiteX0" fmla="*/ 1978819 w 1985963"/>
              <a:gd name="connsiteY0" fmla="*/ 0 h 3207544"/>
              <a:gd name="connsiteX1" fmla="*/ 0 w 1985963"/>
              <a:gd name="connsiteY1" fmla="*/ 3207544 h 3207544"/>
              <a:gd name="connsiteX2" fmla="*/ 1985963 w 1985963"/>
              <a:gd name="connsiteY2" fmla="*/ 3207544 h 3207544"/>
              <a:gd name="connsiteX3" fmla="*/ 1978819 w 1985963"/>
              <a:gd name="connsiteY3" fmla="*/ 0 h 32075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85963" h="3207544">
                <a:moveTo>
                  <a:pt x="1978819" y="0"/>
                </a:moveTo>
                <a:lnTo>
                  <a:pt x="0" y="3207544"/>
                </a:lnTo>
                <a:lnTo>
                  <a:pt x="1985963" y="3207544"/>
                </a:lnTo>
                <a:cubicBezTo>
                  <a:pt x="1983582" y="2152650"/>
                  <a:pt x="1981200" y="1097757"/>
                  <a:pt x="1978819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1" name="Content Placeholder 5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70" y="291544"/>
            <a:ext cx="1955253" cy="60585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30626" y="5245191"/>
            <a:ext cx="881295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400" dirty="0">
                <a:solidFill>
                  <a:prstClr val="white"/>
                </a:solidFill>
                <a:latin typeface="Calibri" panose="020F0502020204030204"/>
              </a:rPr>
              <a:t>ISI Conference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400" dirty="0">
                <a:solidFill>
                  <a:prstClr val="white"/>
                </a:solidFill>
                <a:latin typeface="Calibri" panose="020F0502020204030204"/>
              </a:rPr>
              <a:t>Session on </a:t>
            </a:r>
            <a:r>
              <a:rPr lang="en-US" sz="2400" dirty="0">
                <a:solidFill>
                  <a:prstClr val="white"/>
                </a:solidFill>
                <a:latin typeface="Calibri" panose="020F0502020204030204"/>
              </a:rPr>
              <a:t>International efforts to measure household distributional information in line with macroeconomic aggregates</a:t>
            </a:r>
            <a:endParaRPr lang="en-GB" sz="2400" dirty="0">
              <a:solidFill>
                <a:prstClr val="white"/>
              </a:solidFill>
              <a:latin typeface="Calibri" panose="020F050202020403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400" dirty="0">
                <a:solidFill>
                  <a:prstClr val="white"/>
                </a:solidFill>
                <a:latin typeface="Calibri" panose="020F0502020204030204"/>
              </a:rPr>
              <a:t>The Hague, October 8, 2025</a:t>
            </a:r>
          </a:p>
        </p:txBody>
      </p:sp>
      <p:pic>
        <p:nvPicPr>
          <p:cNvPr id="13" name="Picture 12" descr="A close-up of a logo&#10;&#10;AI-generated content may be incorrect.">
            <a:extLst>
              <a:ext uri="{FF2B5EF4-FFF2-40B4-BE49-F238E27FC236}">
                <a16:creationId xmlns:a16="http://schemas.microsoft.com/office/drawing/2014/main" id="{0D0B1B25-7A86-B8AA-BCEC-CFB92E1DEED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03208" y="5974916"/>
            <a:ext cx="2545852" cy="839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862200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15831" y="855055"/>
            <a:ext cx="1980000" cy="180000"/>
          </a:xfrm>
          <a:prstGeom prst="rect">
            <a:avLst/>
          </a:prstGeom>
          <a:solidFill>
            <a:srgbClr val="FFC2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0877" y="606815"/>
            <a:ext cx="10991123" cy="380949"/>
          </a:xfrm>
        </p:spPr>
        <p:txBody>
          <a:bodyPr>
            <a:noAutofit/>
          </a:bodyPr>
          <a:lstStyle/>
          <a:p>
            <a:r>
              <a:rPr lang="en-GB" sz="4000" b="1" dirty="0">
                <a:solidFill>
                  <a:schemeClr val="accent5"/>
                </a:solidFill>
                <a:latin typeface="+mn-lt"/>
              </a:rPr>
              <a:t>Conclusions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311900"/>
            <a:ext cx="12192000" cy="546100"/>
          </a:xfrm>
          <a:prstGeom prst="rect">
            <a:avLst/>
          </a:prstGeom>
          <a:gradFill flip="none" rotWithShape="1">
            <a:gsLst>
              <a:gs pos="0">
                <a:srgbClr val="04629A"/>
              </a:gs>
              <a:gs pos="70000">
                <a:schemeClr val="accent1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13773" y="1375567"/>
            <a:ext cx="10785953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Pension entitlements constitute a </a:t>
            </a: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large share of household wealth</a:t>
            </a: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with majority outside core financial accounts</a:t>
            </a:r>
            <a:endParaRPr lang="en-GB" sz="2000" dirty="0">
              <a:solidFill>
                <a:prstClr val="black"/>
              </a:solidFill>
              <a:latin typeface="Calibri" panose="020F0502020204030204"/>
            </a:endParaRPr>
          </a:p>
          <a:p>
            <a:pPr marL="285750" indent="-285750">
              <a:spcBef>
                <a:spcPts val="6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Several </a:t>
            </a:r>
            <a:r>
              <a:rPr lang="en-GB" sz="2000" dirty="0">
                <a:solidFill>
                  <a:prstClr val="black"/>
                </a:solidFill>
                <a:latin typeface="Calibri" panose="020F0502020204030204"/>
              </a:rPr>
              <a:t>benefits of </a:t>
            </a:r>
            <a:r>
              <a:rPr lang="en-GB" sz="2000" dirty="0">
                <a:solidFill>
                  <a:srgbClr val="4472C4"/>
                </a:solidFill>
                <a:latin typeface="Calibri" panose="020F0502020204030204"/>
              </a:rPr>
              <a:t>including all pension entitlements</a:t>
            </a:r>
            <a:r>
              <a:rPr lang="en-GB" sz="2000" dirty="0">
                <a:solidFill>
                  <a:prstClr val="black"/>
                </a:solidFill>
                <a:latin typeface="Calibri" panose="020F0502020204030204"/>
              </a:rPr>
              <a:t>, but important to distinguish between different types of pensions given the different (legal) status</a:t>
            </a:r>
          </a:p>
          <a:p>
            <a:pPr marL="285750" indent="-285750">
              <a:spcBef>
                <a:spcPts val="6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/>
            </a:pPr>
            <a:r>
              <a:rPr lang="en-GB" sz="2000" dirty="0">
                <a:solidFill>
                  <a:srgbClr val="4472C4"/>
                </a:solidFill>
                <a:latin typeface="Calibri" panose="020F0502020204030204"/>
              </a:rPr>
              <a:t>Difficult to obtain good quality micro data</a:t>
            </a:r>
            <a:r>
              <a:rPr lang="en-GB" sz="2000" dirty="0">
                <a:solidFill>
                  <a:prstClr val="black"/>
                </a:solidFill>
                <a:latin typeface="Calibri" panose="020F0502020204030204"/>
              </a:rPr>
              <a:t> on pension entitlements</a:t>
            </a:r>
          </a:p>
          <a:p>
            <a:pPr marL="285750" indent="-285750">
              <a:spcBef>
                <a:spcPts val="6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/>
            </a:pPr>
            <a:r>
              <a:rPr lang="en-GB" sz="2000" dirty="0">
                <a:solidFill>
                  <a:prstClr val="black"/>
                </a:solidFill>
                <a:latin typeface="Calibri" panose="020F0502020204030204"/>
              </a:rPr>
              <a:t>Literature </a:t>
            </a: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shows that </a:t>
            </a: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reliable estimates can be derived</a:t>
            </a: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by using auxiliary information in line with characteristics of pension schemes (e.g., contributions, benefits, life expectancy, age of person)</a:t>
            </a:r>
          </a:p>
          <a:p>
            <a:pPr marL="285750" indent="-285750">
              <a:spcBef>
                <a:spcPts val="6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/>
            </a:pPr>
            <a:r>
              <a:rPr lang="en-GB" sz="2000" dirty="0">
                <a:solidFill>
                  <a:srgbClr val="4472C4"/>
                </a:solidFill>
                <a:latin typeface="Calibri" panose="020F0502020204030204"/>
              </a:rPr>
              <a:t>Dutch experience</a:t>
            </a:r>
            <a:r>
              <a:rPr lang="en-GB" sz="2000" dirty="0">
                <a:solidFill>
                  <a:prstClr val="black"/>
                </a:solidFill>
                <a:latin typeface="Calibri" panose="020F0502020204030204"/>
              </a:rPr>
              <a:t> shows importance of including pension entitlements in wealth distributions</a:t>
            </a:r>
          </a:p>
          <a:p>
            <a:pPr marL="285750" indent="-285750">
              <a:spcBef>
                <a:spcPts val="6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It also shows how reliable results can be o</a:t>
            </a:r>
            <a:r>
              <a:rPr lang="en-GB" sz="2000" dirty="0" err="1">
                <a:solidFill>
                  <a:prstClr val="black"/>
                </a:solidFill>
                <a:latin typeface="Calibri" panose="020F0502020204030204"/>
              </a:rPr>
              <a:t>btained</a:t>
            </a:r>
            <a:r>
              <a:rPr lang="en-GB" sz="2000" dirty="0">
                <a:solidFill>
                  <a:prstClr val="black"/>
                </a:solidFill>
                <a:latin typeface="Calibri" panose="020F0502020204030204"/>
              </a:rPr>
              <a:t> using …</a:t>
            </a: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indent="-285750">
              <a:spcBef>
                <a:spcPts val="6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International statistical community should </a:t>
            </a: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develop further guidance</a:t>
            </a: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on basis of best practices</a:t>
            </a:r>
          </a:p>
          <a:p>
            <a:pPr marL="285750" indent="-285750">
              <a:spcBef>
                <a:spcPts val="6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/>
            </a:pPr>
            <a:r>
              <a:rPr lang="en-GB" sz="2000" dirty="0">
                <a:solidFill>
                  <a:prstClr val="black"/>
                </a:solidFill>
                <a:latin typeface="Calibri" panose="020F0502020204030204"/>
              </a:rPr>
              <a:t>This can then be </a:t>
            </a:r>
            <a:r>
              <a:rPr lang="en-GB" sz="2000" dirty="0">
                <a:solidFill>
                  <a:srgbClr val="4472C4"/>
                </a:solidFill>
                <a:latin typeface="Calibri" panose="020F0502020204030204"/>
              </a:rPr>
              <a:t>tuned to country-specific circumstances</a:t>
            </a: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srgbClr val="4472C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539956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0">
              <a:srgbClr val="0686D4"/>
            </a:gs>
            <a:gs pos="25000">
              <a:srgbClr val="04629A"/>
            </a:gs>
            <a:gs pos="0">
              <a:srgbClr val="034B77"/>
            </a:gs>
            <a:gs pos="75000">
              <a:schemeClr val="accent1">
                <a:lumMod val="60000"/>
                <a:lumOff val="40000"/>
              </a:schemeClr>
            </a:gs>
            <a:gs pos="100000">
              <a:schemeClr val="accent1">
                <a:lumMod val="20000"/>
                <a:lumOff val="80000"/>
              </a:schemeClr>
            </a:gs>
          </a:gsLst>
          <a:lin ang="27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73562" y="2574412"/>
            <a:ext cx="410345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THANK YOU</a:t>
            </a:r>
          </a:p>
        </p:txBody>
      </p:sp>
      <p:sp>
        <p:nvSpPr>
          <p:cNvPr id="8" name="Freeform 7"/>
          <p:cNvSpPr/>
          <p:nvPr/>
        </p:nvSpPr>
        <p:spPr>
          <a:xfrm>
            <a:off x="9532620" y="2674620"/>
            <a:ext cx="2670811" cy="4194810"/>
          </a:xfrm>
          <a:custGeom>
            <a:avLst/>
            <a:gdLst>
              <a:gd name="connsiteX0" fmla="*/ 1978819 w 1985963"/>
              <a:gd name="connsiteY0" fmla="*/ 0 h 3207544"/>
              <a:gd name="connsiteX1" fmla="*/ 0 w 1985963"/>
              <a:gd name="connsiteY1" fmla="*/ 3207544 h 3207544"/>
              <a:gd name="connsiteX2" fmla="*/ 1985963 w 1985963"/>
              <a:gd name="connsiteY2" fmla="*/ 3207544 h 3207544"/>
              <a:gd name="connsiteX3" fmla="*/ 1978819 w 1985963"/>
              <a:gd name="connsiteY3" fmla="*/ 0 h 32075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85963" h="3207544">
                <a:moveTo>
                  <a:pt x="1978819" y="0"/>
                </a:moveTo>
                <a:lnTo>
                  <a:pt x="0" y="3207544"/>
                </a:lnTo>
                <a:lnTo>
                  <a:pt x="1985963" y="3207544"/>
                </a:lnTo>
                <a:cubicBezTo>
                  <a:pt x="1983582" y="2152650"/>
                  <a:pt x="1981200" y="1097757"/>
                  <a:pt x="1978819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 rot="10800000">
            <a:off x="-11430" y="-11430"/>
            <a:ext cx="2670811" cy="4194810"/>
          </a:xfrm>
          <a:custGeom>
            <a:avLst/>
            <a:gdLst>
              <a:gd name="connsiteX0" fmla="*/ 1978819 w 1985963"/>
              <a:gd name="connsiteY0" fmla="*/ 0 h 3207544"/>
              <a:gd name="connsiteX1" fmla="*/ 0 w 1985963"/>
              <a:gd name="connsiteY1" fmla="*/ 3207544 h 3207544"/>
              <a:gd name="connsiteX2" fmla="*/ 1985963 w 1985963"/>
              <a:gd name="connsiteY2" fmla="*/ 3207544 h 3207544"/>
              <a:gd name="connsiteX3" fmla="*/ 1978819 w 1985963"/>
              <a:gd name="connsiteY3" fmla="*/ 0 h 32075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85963" h="3207544">
                <a:moveTo>
                  <a:pt x="1978819" y="0"/>
                </a:moveTo>
                <a:lnTo>
                  <a:pt x="0" y="3207544"/>
                </a:lnTo>
                <a:lnTo>
                  <a:pt x="1985963" y="3207544"/>
                </a:lnTo>
                <a:cubicBezTo>
                  <a:pt x="1983582" y="2152650"/>
                  <a:pt x="1981200" y="1097757"/>
                  <a:pt x="1978819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1" name="Content Placeholder 5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23" y="228914"/>
            <a:ext cx="1929274" cy="597804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2475455" y="4881017"/>
            <a:ext cx="633670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>
                <a:solidFill>
                  <a:schemeClr val="bg1"/>
                </a:solidFill>
                <a:latin typeface="+mn-lt"/>
              </a:rPr>
              <a:t>For more information please contact: </a:t>
            </a:r>
            <a:r>
              <a:rPr lang="en-GB" sz="2000" dirty="0">
                <a:solidFill>
                  <a:schemeClr val="bg1"/>
                </a:solidFill>
                <a:latin typeface="+mn-lt"/>
                <a:hlinkClick r:id="rId3"/>
              </a:rPr>
              <a:t>Jorrit.Zwijnenburg@oecd.org</a:t>
            </a:r>
            <a:endParaRPr lang="en-GB" sz="2000" dirty="0">
              <a:solidFill>
                <a:schemeClr val="bg1"/>
              </a:solidFill>
              <a:latin typeface="+mn-lt"/>
            </a:endParaRPr>
          </a:p>
          <a:p>
            <a:pPr algn="ctr"/>
            <a:r>
              <a:rPr lang="en-GB" sz="2000" dirty="0">
                <a:solidFill>
                  <a:schemeClr val="bg1"/>
                </a:solidFill>
                <a:hlinkClick r:id="rId4"/>
              </a:rPr>
              <a:t>s.vandergaauw@cbs.nl</a:t>
            </a:r>
            <a:r>
              <a:rPr lang="en-GB" sz="2000" dirty="0">
                <a:solidFill>
                  <a:schemeClr val="bg1"/>
                </a:solidFill>
              </a:rPr>
              <a:t> </a:t>
            </a:r>
            <a:endParaRPr lang="en-GB" sz="2000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2" name="Picture 1" descr="A close-up of a logo&#10;&#10;AI-generated content may be incorrect.">
            <a:extLst>
              <a:ext uri="{FF2B5EF4-FFF2-40B4-BE49-F238E27FC236}">
                <a16:creationId xmlns:a16="http://schemas.microsoft.com/office/drawing/2014/main" id="{3B9F10AB-6FA4-3F6F-122F-98E3E265641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03208" y="5974916"/>
            <a:ext cx="2545852" cy="839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13535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15831" y="855055"/>
            <a:ext cx="1980000" cy="180000"/>
          </a:xfrm>
          <a:prstGeom prst="rect">
            <a:avLst/>
          </a:prstGeom>
          <a:solidFill>
            <a:srgbClr val="FFC2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0877" y="606815"/>
            <a:ext cx="10991123" cy="380949"/>
          </a:xfrm>
        </p:spPr>
        <p:txBody>
          <a:bodyPr>
            <a:noAutofit/>
          </a:bodyPr>
          <a:lstStyle/>
          <a:p>
            <a:r>
              <a:rPr lang="en-GB" sz="4000" b="1" dirty="0">
                <a:solidFill>
                  <a:schemeClr val="accent5"/>
                </a:solidFill>
                <a:latin typeface="+mn-lt"/>
              </a:rPr>
              <a:t>Contents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311900"/>
            <a:ext cx="12192000" cy="546100"/>
          </a:xfrm>
          <a:prstGeom prst="rect">
            <a:avLst/>
          </a:prstGeom>
          <a:gradFill flip="none" rotWithShape="1">
            <a:gsLst>
              <a:gs pos="0">
                <a:srgbClr val="04629A"/>
              </a:gs>
              <a:gs pos="70000">
                <a:schemeClr val="accent1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26837" y="1375567"/>
            <a:ext cx="1010458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GB" sz="2000" dirty="0">
                <a:solidFill>
                  <a:prstClr val="black"/>
                </a:solidFill>
              </a:rPr>
              <a:t>Introduction</a:t>
            </a:r>
            <a:endParaRPr lang="en-GB" sz="2000" dirty="0">
              <a:solidFill>
                <a:srgbClr val="4472C4"/>
              </a:solidFill>
            </a:endParaRP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GB" sz="2000" dirty="0">
                <a:solidFill>
                  <a:prstClr val="black"/>
                </a:solidFill>
              </a:rPr>
              <a:t>Recording of pensions in the national accounts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GB" sz="2000" dirty="0">
                <a:solidFill>
                  <a:prstClr val="black"/>
                </a:solidFill>
              </a:rPr>
              <a:t>How to deal with pension wealth in distributional analyses?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GB" sz="2000" dirty="0">
                <a:solidFill>
                  <a:prstClr val="black"/>
                </a:solidFill>
              </a:rPr>
              <a:t>Practical example of compilation of distributional results on pensions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GB" sz="2000" dirty="0">
                <a:solidFill>
                  <a:prstClr val="black"/>
                </a:solidFill>
              </a:rPr>
              <a:t>Conclusions</a:t>
            </a:r>
          </a:p>
        </p:txBody>
      </p:sp>
    </p:spTree>
    <p:extLst>
      <p:ext uri="{BB962C8B-B14F-4D97-AF65-F5344CB8AC3E}">
        <p14:creationId xmlns:p14="http://schemas.microsoft.com/office/powerpoint/2010/main" val="40082255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6311900"/>
            <a:ext cx="12192000" cy="546100"/>
          </a:xfrm>
          <a:prstGeom prst="rect">
            <a:avLst/>
          </a:prstGeom>
          <a:gradFill flip="none" rotWithShape="1">
            <a:gsLst>
              <a:gs pos="0">
                <a:srgbClr val="04629A"/>
              </a:gs>
              <a:gs pos="70000">
                <a:schemeClr val="accent1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38554" y="1419112"/>
            <a:ext cx="10492865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Introduction</a:t>
            </a:r>
          </a:p>
        </p:txBody>
      </p:sp>
    </p:spTree>
    <p:extLst>
      <p:ext uri="{BB962C8B-B14F-4D97-AF65-F5344CB8AC3E}">
        <p14:creationId xmlns:p14="http://schemas.microsoft.com/office/powerpoint/2010/main" val="7236503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15831" y="855055"/>
            <a:ext cx="1980000" cy="180000"/>
          </a:xfrm>
          <a:prstGeom prst="rect">
            <a:avLst/>
          </a:prstGeom>
          <a:solidFill>
            <a:srgbClr val="FFC2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0877" y="606815"/>
            <a:ext cx="10991123" cy="380949"/>
          </a:xfrm>
        </p:spPr>
        <p:txBody>
          <a:bodyPr>
            <a:noAutofit/>
          </a:bodyPr>
          <a:lstStyle/>
          <a:p>
            <a:r>
              <a:rPr lang="en-GB" sz="4000" b="1" dirty="0">
                <a:solidFill>
                  <a:schemeClr val="accent5"/>
                </a:solidFill>
                <a:latin typeface="+mn-lt"/>
              </a:rPr>
              <a:t>Introduction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311900"/>
            <a:ext cx="12192000" cy="546100"/>
          </a:xfrm>
          <a:prstGeom prst="rect">
            <a:avLst/>
          </a:prstGeom>
          <a:gradFill flip="none" rotWithShape="1">
            <a:gsLst>
              <a:gs pos="0">
                <a:srgbClr val="04629A"/>
              </a:gs>
              <a:gs pos="70000">
                <a:schemeClr val="accent1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13773" y="1375567"/>
            <a:ext cx="10823531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2200" dirty="0">
                <a:solidFill>
                  <a:srgbClr val="4472C4"/>
                </a:solidFill>
              </a:rPr>
              <a:t>Ageing society</a:t>
            </a:r>
            <a:r>
              <a:rPr lang="en-US" sz="2200" dirty="0">
                <a:solidFill>
                  <a:prstClr val="black"/>
                </a:solidFill>
              </a:rPr>
              <a:t> may have a significant impact on economy, raising important questions, e.g.:</a:t>
            </a:r>
          </a:p>
          <a:p>
            <a:pPr marL="742950" lvl="1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2200" dirty="0">
                <a:solidFill>
                  <a:prstClr val="black"/>
                </a:solidFill>
              </a:rPr>
              <a:t>How may it affect </a:t>
            </a:r>
            <a:r>
              <a:rPr lang="en-US" sz="2200" dirty="0">
                <a:solidFill>
                  <a:srgbClr val="4472C4"/>
                </a:solidFill>
              </a:rPr>
              <a:t>sustainability</a:t>
            </a:r>
            <a:r>
              <a:rPr lang="en-US" sz="2200" dirty="0">
                <a:solidFill>
                  <a:prstClr val="black"/>
                </a:solidFill>
              </a:rPr>
              <a:t> of pension schemes?</a:t>
            </a:r>
          </a:p>
          <a:p>
            <a:pPr marL="742950" lvl="1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2200" dirty="0">
                <a:solidFill>
                  <a:prstClr val="black"/>
                </a:solidFill>
              </a:rPr>
              <a:t>How would policy changes affect different groups of households?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2200" dirty="0">
                <a:solidFill>
                  <a:prstClr val="black"/>
                </a:solidFill>
              </a:rPr>
              <a:t>There is a need for high-quality </a:t>
            </a:r>
            <a:r>
              <a:rPr lang="en-US" sz="2200" dirty="0">
                <a:solidFill>
                  <a:srgbClr val="4472C4"/>
                </a:solidFill>
              </a:rPr>
              <a:t>distributional information</a:t>
            </a:r>
            <a:r>
              <a:rPr lang="en-US" sz="2200" dirty="0">
                <a:solidFill>
                  <a:prstClr val="black"/>
                </a:solidFill>
              </a:rPr>
              <a:t> to answer these questions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2200" dirty="0">
                <a:solidFill>
                  <a:prstClr val="black"/>
                </a:solidFill>
              </a:rPr>
              <a:t>Household distributional results </a:t>
            </a:r>
            <a:r>
              <a:rPr lang="en-US" sz="2200" dirty="0">
                <a:solidFill>
                  <a:srgbClr val="4472C4"/>
                </a:solidFill>
              </a:rPr>
              <a:t>in line with national accounts</a:t>
            </a:r>
            <a:r>
              <a:rPr lang="en-US" sz="2200" dirty="0">
                <a:solidFill>
                  <a:prstClr val="black"/>
                </a:solidFill>
              </a:rPr>
              <a:t> may provide important insights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2200" dirty="0">
                <a:solidFill>
                  <a:prstClr val="black"/>
                </a:solidFill>
              </a:rPr>
              <a:t>One of the main questions is </a:t>
            </a:r>
            <a:r>
              <a:rPr lang="en-US" sz="2200" dirty="0">
                <a:solidFill>
                  <a:srgbClr val="4472C4"/>
                </a:solidFill>
              </a:rPr>
              <a:t>how to deal with pensions</a:t>
            </a:r>
            <a:r>
              <a:rPr lang="en-US" sz="2200" dirty="0">
                <a:solidFill>
                  <a:prstClr val="black"/>
                </a:solidFill>
              </a:rPr>
              <a:t> in distributional wealth analyses</a:t>
            </a:r>
          </a:p>
        </p:txBody>
      </p:sp>
    </p:spTree>
    <p:extLst>
      <p:ext uri="{BB962C8B-B14F-4D97-AF65-F5344CB8AC3E}">
        <p14:creationId xmlns:p14="http://schemas.microsoft.com/office/powerpoint/2010/main" val="16411573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6311900"/>
            <a:ext cx="12192000" cy="546100"/>
          </a:xfrm>
          <a:prstGeom prst="rect">
            <a:avLst/>
          </a:prstGeom>
          <a:gradFill flip="none" rotWithShape="1">
            <a:gsLst>
              <a:gs pos="0">
                <a:srgbClr val="04629A"/>
              </a:gs>
              <a:gs pos="70000">
                <a:schemeClr val="accent1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38554" y="1419112"/>
            <a:ext cx="10492865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algn="ctr">
              <a:defRPr/>
            </a:pPr>
            <a:r>
              <a:rPr lang="en-GB" sz="6000" dirty="0">
                <a:solidFill>
                  <a:prstClr val="black"/>
                </a:solidFill>
              </a:rPr>
              <a:t>Recording of pensions in the national accounts</a:t>
            </a:r>
          </a:p>
        </p:txBody>
      </p:sp>
    </p:spTree>
    <p:extLst>
      <p:ext uri="{BB962C8B-B14F-4D97-AF65-F5344CB8AC3E}">
        <p14:creationId xmlns:p14="http://schemas.microsoft.com/office/powerpoint/2010/main" val="37558096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15831" y="855055"/>
            <a:ext cx="1980000" cy="180000"/>
          </a:xfrm>
          <a:prstGeom prst="rect">
            <a:avLst/>
          </a:prstGeom>
          <a:solidFill>
            <a:srgbClr val="FFC2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0877" y="606815"/>
            <a:ext cx="10991123" cy="380949"/>
          </a:xfrm>
        </p:spPr>
        <p:txBody>
          <a:bodyPr>
            <a:noAutofit/>
          </a:bodyPr>
          <a:lstStyle/>
          <a:p>
            <a:r>
              <a:rPr lang="en-GB" sz="4000" b="1" dirty="0">
                <a:solidFill>
                  <a:schemeClr val="accent5"/>
                </a:solidFill>
                <a:latin typeface="+mn-lt"/>
              </a:rPr>
              <a:t>Types of pension schemes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311900"/>
            <a:ext cx="12192000" cy="546100"/>
          </a:xfrm>
          <a:prstGeom prst="rect">
            <a:avLst/>
          </a:prstGeom>
          <a:gradFill flip="none" rotWithShape="1">
            <a:gsLst>
              <a:gs pos="0">
                <a:srgbClr val="04629A"/>
              </a:gs>
              <a:gs pos="70000">
                <a:schemeClr val="accent1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13773" y="1375567"/>
            <a:ext cx="10375758" cy="50013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2200" dirty="0">
                <a:solidFill>
                  <a:prstClr val="black"/>
                </a:solidFill>
              </a:rPr>
              <a:t>The main distinction in the System of National Accounts (SNA) is the following:</a:t>
            </a:r>
          </a:p>
          <a:p>
            <a:pPr marL="742950" lvl="1" indent="-2857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/>
            </a:pPr>
            <a:r>
              <a:rPr lang="en-US" sz="2200" dirty="0">
                <a:solidFill>
                  <a:srgbClr val="4472C4"/>
                </a:solidFill>
              </a:rPr>
              <a:t>Social assistance</a:t>
            </a:r>
            <a:r>
              <a:rPr lang="en-US" sz="2200" dirty="0">
                <a:solidFill>
                  <a:prstClr val="black"/>
                </a:solidFill>
              </a:rPr>
              <a:t> pensions: Foresee in </a:t>
            </a:r>
            <a:r>
              <a:rPr lang="en-US" sz="2200" dirty="0">
                <a:solidFill>
                  <a:srgbClr val="4472C4"/>
                </a:solidFill>
              </a:rPr>
              <a:t>minimum income</a:t>
            </a:r>
            <a:r>
              <a:rPr lang="en-US" sz="2200" dirty="0">
                <a:solidFill>
                  <a:prstClr val="black"/>
                </a:solidFill>
              </a:rPr>
              <a:t> if other schemes are not sufficient; paid out of general funds</a:t>
            </a:r>
          </a:p>
          <a:p>
            <a:pPr marL="742950" lvl="1" indent="-2857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/>
            </a:pPr>
            <a:r>
              <a:rPr lang="en-US" sz="2200" dirty="0">
                <a:solidFill>
                  <a:srgbClr val="4472C4"/>
                </a:solidFill>
              </a:rPr>
              <a:t>Social insurance</a:t>
            </a:r>
            <a:r>
              <a:rPr lang="en-US" sz="2200" dirty="0">
                <a:solidFill>
                  <a:prstClr val="black"/>
                </a:solidFill>
              </a:rPr>
              <a:t> pensions: Benefits are conditional on participation in scheme and 1) participation is obligatory, 2) scheme is collective, or 3) employers contribute on behalf of employee. </a:t>
            </a:r>
          </a:p>
          <a:p>
            <a:pPr marL="1200150" lvl="2" indent="-2857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/>
            </a:pPr>
            <a:r>
              <a:rPr lang="en-US" sz="2200" dirty="0">
                <a:solidFill>
                  <a:srgbClr val="4472C4"/>
                </a:solidFill>
              </a:rPr>
              <a:t>Social security</a:t>
            </a:r>
            <a:r>
              <a:rPr lang="en-US" sz="2200" dirty="0">
                <a:solidFill>
                  <a:prstClr val="black"/>
                </a:solidFill>
              </a:rPr>
              <a:t>: Cover entire community (or large sections), are imposed, controlled and financed by government, and require social contributions</a:t>
            </a:r>
          </a:p>
          <a:p>
            <a:pPr marL="1200150" lvl="2" indent="-2857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/>
            </a:pPr>
            <a:r>
              <a:rPr lang="en-US" sz="2200" dirty="0">
                <a:solidFill>
                  <a:srgbClr val="4472C4"/>
                </a:solidFill>
              </a:rPr>
              <a:t>Employment-related</a:t>
            </a:r>
            <a:r>
              <a:rPr lang="en-US" sz="2200" dirty="0">
                <a:solidFill>
                  <a:prstClr val="black"/>
                </a:solidFill>
              </a:rPr>
              <a:t> schemes: Derive from employer-employee relationship, are often part of employment conditions, and require social contributions</a:t>
            </a:r>
          </a:p>
          <a:p>
            <a:pPr marL="742950" lvl="1" indent="-2857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/>
            </a:pPr>
            <a:r>
              <a:rPr lang="en-US" sz="2200" dirty="0">
                <a:solidFill>
                  <a:srgbClr val="4472C4"/>
                </a:solidFill>
              </a:rPr>
              <a:t>Voluntary individual retirement plans</a:t>
            </a:r>
            <a:r>
              <a:rPr lang="en-US" sz="2200" dirty="0">
                <a:solidFill>
                  <a:prstClr val="black"/>
                </a:solidFill>
              </a:rPr>
              <a:t>: Schemes taken out by individuals on their own initiative (e.g., life insurance)</a:t>
            </a:r>
          </a:p>
          <a:p>
            <a:pPr marL="342900" lvl="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endParaRPr lang="en-US" sz="20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97968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15831" y="855055"/>
            <a:ext cx="1980000" cy="180000"/>
          </a:xfrm>
          <a:prstGeom prst="rect">
            <a:avLst/>
          </a:prstGeom>
          <a:solidFill>
            <a:srgbClr val="FFC2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0877" y="606815"/>
            <a:ext cx="10991123" cy="380949"/>
          </a:xfrm>
        </p:spPr>
        <p:txBody>
          <a:bodyPr>
            <a:noAutofit/>
          </a:bodyPr>
          <a:lstStyle/>
          <a:p>
            <a:r>
              <a:rPr lang="en-GB" sz="4000" b="1" dirty="0">
                <a:solidFill>
                  <a:schemeClr val="accent5"/>
                </a:solidFill>
                <a:latin typeface="+mn-lt"/>
              </a:rPr>
              <a:t>Recording in the accounts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311900"/>
            <a:ext cx="12192000" cy="546100"/>
          </a:xfrm>
          <a:prstGeom prst="rect">
            <a:avLst/>
          </a:prstGeom>
          <a:gradFill flip="none" rotWithShape="1">
            <a:gsLst>
              <a:gs pos="0">
                <a:srgbClr val="04629A"/>
              </a:gs>
              <a:gs pos="70000">
                <a:schemeClr val="accent1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D8C44355-4FD0-B9C7-DCF0-4A9881997D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6147873"/>
              </p:ext>
            </p:extLst>
          </p:nvPr>
        </p:nvGraphicFramePr>
        <p:xfrm>
          <a:off x="1526440" y="3604144"/>
          <a:ext cx="9525372" cy="19063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8051">
                  <a:extLst>
                    <a:ext uri="{9D8B030D-6E8A-4147-A177-3AD203B41FA5}">
                      <a16:colId xmlns:a16="http://schemas.microsoft.com/office/drawing/2014/main" val="2177178126"/>
                    </a:ext>
                  </a:extLst>
                </a:gridCol>
                <a:gridCol w="1568521">
                  <a:extLst>
                    <a:ext uri="{9D8B030D-6E8A-4147-A177-3AD203B41FA5}">
                      <a16:colId xmlns:a16="http://schemas.microsoft.com/office/drawing/2014/main" val="3712848113"/>
                    </a:ext>
                  </a:extLst>
                </a:gridCol>
                <a:gridCol w="1569600">
                  <a:extLst>
                    <a:ext uri="{9D8B030D-6E8A-4147-A177-3AD203B41FA5}">
                      <a16:colId xmlns:a16="http://schemas.microsoft.com/office/drawing/2014/main" val="389121223"/>
                    </a:ext>
                  </a:extLst>
                </a:gridCol>
                <a:gridCol w="1569600">
                  <a:extLst>
                    <a:ext uri="{9D8B030D-6E8A-4147-A177-3AD203B41FA5}">
                      <a16:colId xmlns:a16="http://schemas.microsoft.com/office/drawing/2014/main" val="3334541496"/>
                    </a:ext>
                  </a:extLst>
                </a:gridCol>
                <a:gridCol w="1569600">
                  <a:extLst>
                    <a:ext uri="{9D8B030D-6E8A-4147-A177-3AD203B41FA5}">
                      <a16:colId xmlns:a16="http://schemas.microsoft.com/office/drawing/2014/main" val="3513444804"/>
                    </a:ext>
                  </a:extLst>
                </a:gridCol>
              </a:tblGrid>
              <a:tr h="862610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Social assistance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Social security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Employment-related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Voluntary plans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6370666"/>
                  </a:ext>
                </a:extLst>
              </a:tr>
              <a:tr h="521773">
                <a:tc>
                  <a:txBody>
                    <a:bodyPr/>
                    <a:lstStyle/>
                    <a:p>
                      <a:r>
                        <a:rPr lang="en-GB" sz="2000" dirty="0"/>
                        <a:t>Non-financial accounts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X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X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X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3927400"/>
                  </a:ext>
                </a:extLst>
              </a:tr>
              <a:tr h="522000">
                <a:tc>
                  <a:txBody>
                    <a:bodyPr/>
                    <a:lstStyle/>
                    <a:p>
                      <a:r>
                        <a:rPr lang="en-GB" sz="2000" dirty="0"/>
                        <a:t>Financial accounts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X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X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1553190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CF4C0FE8-B210-0754-01FC-1DF51299196C}"/>
              </a:ext>
            </a:extLst>
          </p:cNvPr>
          <p:cNvSpPr txBox="1"/>
          <p:nvPr/>
        </p:nvSpPr>
        <p:spPr>
          <a:xfrm>
            <a:off x="1113772" y="1375567"/>
            <a:ext cx="10925828" cy="49398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  <a:defRPr/>
            </a:pPr>
            <a:r>
              <a:rPr lang="en-US" sz="2000" dirty="0">
                <a:solidFill>
                  <a:prstClr val="black"/>
                </a:solidFill>
              </a:rPr>
              <a:t>The recording of pension contributions and benefits depends on the type of scheme:</a:t>
            </a:r>
          </a:p>
          <a:p>
            <a:pPr marL="342900" indent="-34290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prstClr val="black"/>
                </a:solidFill>
              </a:rPr>
              <a:t>For </a:t>
            </a:r>
            <a:r>
              <a:rPr lang="en-US" sz="2000" dirty="0">
                <a:solidFill>
                  <a:srgbClr val="4472C4"/>
                </a:solidFill>
              </a:rPr>
              <a:t>social assistance</a:t>
            </a:r>
            <a:r>
              <a:rPr lang="en-US" sz="2000" dirty="0">
                <a:solidFill>
                  <a:prstClr val="black"/>
                </a:solidFill>
              </a:rPr>
              <a:t>, it concerns benefits only, which are recorded in the non-financial accounts</a:t>
            </a:r>
          </a:p>
          <a:p>
            <a:pPr marL="342900" indent="-34290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prstClr val="black"/>
                </a:solidFill>
              </a:rPr>
              <a:t>For </a:t>
            </a:r>
            <a:r>
              <a:rPr lang="en-US" sz="2000" dirty="0">
                <a:solidFill>
                  <a:srgbClr val="4472C4"/>
                </a:solidFill>
              </a:rPr>
              <a:t>social security</a:t>
            </a:r>
            <a:r>
              <a:rPr lang="en-US" sz="2000" dirty="0">
                <a:solidFill>
                  <a:prstClr val="black"/>
                </a:solidFill>
              </a:rPr>
              <a:t> pensions, they are only recorded in the non-financial accounts</a:t>
            </a:r>
          </a:p>
          <a:p>
            <a:pPr marL="342900" indent="-34290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prstClr val="black"/>
                </a:solidFill>
              </a:rPr>
              <a:t>For </a:t>
            </a:r>
            <a:r>
              <a:rPr lang="en-US" sz="2000" dirty="0">
                <a:solidFill>
                  <a:srgbClr val="4472C4"/>
                </a:solidFill>
              </a:rPr>
              <a:t>voluntary</a:t>
            </a:r>
            <a:r>
              <a:rPr lang="en-US" sz="2000" dirty="0">
                <a:solidFill>
                  <a:prstClr val="black"/>
                </a:solidFill>
              </a:rPr>
              <a:t> individual pensions, they are fully regarded as financial transactions</a:t>
            </a:r>
          </a:p>
          <a:p>
            <a:pPr marL="342900" indent="-34290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prstClr val="black"/>
                </a:solidFill>
              </a:rPr>
              <a:t>For </a:t>
            </a:r>
            <a:r>
              <a:rPr lang="en-US" sz="2000" dirty="0">
                <a:solidFill>
                  <a:srgbClr val="4472C4"/>
                </a:solidFill>
              </a:rPr>
              <a:t>employment-related</a:t>
            </a:r>
            <a:r>
              <a:rPr lang="en-US" sz="2000" dirty="0">
                <a:solidFill>
                  <a:prstClr val="black"/>
                </a:solidFill>
              </a:rPr>
              <a:t> pensions, they are recorded in both, reflecting that they are part of income, but also affect the pension entitlements as accrued by households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endParaRPr lang="en-US" sz="2000" dirty="0">
              <a:solidFill>
                <a:prstClr val="black"/>
              </a:solidFill>
            </a:endParaRPr>
          </a:p>
          <a:p>
            <a:pPr marL="342900" indent="-34290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/>
            </a:pPr>
            <a:endParaRPr lang="en-US" sz="2000" dirty="0">
              <a:solidFill>
                <a:prstClr val="black"/>
              </a:solidFill>
            </a:endParaRPr>
          </a:p>
          <a:p>
            <a:pPr marL="342900" indent="-34290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/>
            </a:pPr>
            <a:endParaRPr lang="en-US" sz="2000" dirty="0">
              <a:solidFill>
                <a:prstClr val="black"/>
              </a:solidFill>
            </a:endParaRPr>
          </a:p>
          <a:p>
            <a:pPr marL="342900" indent="-34290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/>
            </a:pPr>
            <a:endParaRPr lang="en-US" sz="2000" dirty="0">
              <a:solidFill>
                <a:prstClr val="black"/>
              </a:solidFill>
            </a:endParaRPr>
          </a:p>
          <a:p>
            <a:pPr marL="342900" indent="-34290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/>
            </a:pPr>
            <a:endParaRPr lang="en-US" sz="2000" dirty="0">
              <a:solidFill>
                <a:prstClr val="black"/>
              </a:solidFill>
            </a:endParaRPr>
          </a:p>
          <a:p>
            <a:pPr marL="342900" indent="-34290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4472C4"/>
                </a:solidFill>
              </a:rPr>
              <a:t>Additional complexity</a:t>
            </a:r>
            <a:r>
              <a:rPr lang="en-US" sz="2000" dirty="0">
                <a:solidFill>
                  <a:prstClr val="black"/>
                </a:solidFill>
              </a:rPr>
              <a:t>: In Europe, all </a:t>
            </a:r>
            <a:r>
              <a:rPr lang="en-US" sz="2000" dirty="0">
                <a:solidFill>
                  <a:srgbClr val="4472C4"/>
                </a:solidFill>
              </a:rPr>
              <a:t>unfunded public employment-related schemes</a:t>
            </a:r>
            <a:r>
              <a:rPr lang="en-US" sz="2000" dirty="0">
                <a:solidFill>
                  <a:prstClr val="black"/>
                </a:solidFill>
              </a:rPr>
              <a:t> are also excluded from the financial accounts and only recorded in a supplementary table</a:t>
            </a:r>
          </a:p>
        </p:txBody>
      </p:sp>
    </p:spTree>
    <p:extLst>
      <p:ext uri="{BB962C8B-B14F-4D97-AF65-F5344CB8AC3E}">
        <p14:creationId xmlns:p14="http://schemas.microsoft.com/office/powerpoint/2010/main" val="39471967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6311900"/>
            <a:ext cx="12192000" cy="546100"/>
          </a:xfrm>
          <a:prstGeom prst="rect">
            <a:avLst/>
          </a:prstGeom>
          <a:gradFill flip="none" rotWithShape="1">
            <a:gsLst>
              <a:gs pos="0">
                <a:srgbClr val="04629A"/>
              </a:gs>
              <a:gs pos="70000">
                <a:schemeClr val="accent1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38554" y="1419112"/>
            <a:ext cx="10492865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algn="ctr">
              <a:defRPr/>
            </a:pPr>
            <a:r>
              <a:rPr lang="en-GB" sz="6000" dirty="0">
                <a:solidFill>
                  <a:prstClr val="black"/>
                </a:solidFill>
              </a:rPr>
              <a:t>How to deal with pension wealth in distributional analyses?</a:t>
            </a:r>
          </a:p>
        </p:txBody>
      </p:sp>
    </p:spTree>
    <p:extLst>
      <p:ext uri="{BB962C8B-B14F-4D97-AF65-F5344CB8AC3E}">
        <p14:creationId xmlns:p14="http://schemas.microsoft.com/office/powerpoint/2010/main" val="41810940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haredContentType xmlns="Microsoft.SharePoint.Taxonomy.ContentTypeSync" SourceId="27ec883c-a62c-444f-a935-fcddb579e39d" ContentTypeId="0x0101008B4DD370EC31429186F3AD49F0D3098F00D44DBCB9EB4F45278CB5C9765BE52995" PreviousValue="false"/>
</file>

<file path=customXml/item2.xml><?xml version="1.0" encoding="utf-8"?>
<?mso-contentType ?>
<FormTemplates xmlns="http://schemas.microsoft.com/sharepoint/v3/contenttype/forms">
  <Display>OECDListFormCollapsible</Display>
  <Edit>OECDListFormCollapsible</Edit>
  <New>OECDListFormCollapsible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Working Document" ma:contentTypeID="0x0101008B4DD370EC31429186F3AD49F0D3098F00D44DBCB9EB4F45278CB5C9765BE5299500A4858B360C6A491AA753F8BCA47AA9100069286A3C98319E49AE6127572B185E9B" ma:contentTypeVersion="78" ma:contentTypeDescription="" ma:contentTypeScope="" ma:versionID="e0151d626fabccfb42d66fcc7a8040b9">
  <xsd:schema xmlns:xsd="http://www.w3.org/2001/XMLSchema" xmlns:xs="http://www.w3.org/2001/XMLSchema" xmlns:p="http://schemas.microsoft.com/office/2006/metadata/properties" xmlns:ns1="54c4cd27-f286-408f-9ce0-33c1e0f3ab39" xmlns:ns2="b855e8c8-0866-41c2-bf69-0bb389390676" xmlns:ns3="b598d352-c6a7-4aae-83d5-4d74878f8938" xmlns:ns5="c9f238dd-bb73-4aef-a7a5-d644ad823e52" xmlns:ns6="ca82dde9-3436-4d3d-bddd-d31447390034" xmlns:ns7="http://schemas.microsoft.com/sharepoint/v4" targetNamespace="http://schemas.microsoft.com/office/2006/metadata/properties" ma:root="true" ma:fieldsID="41b0f5606b6d93bf0e6cf714d58ec597" ns1:_="" ns2:_="" ns3:_="" ns5:_="" ns6:_="" ns7:_="">
    <xsd:import namespace="54c4cd27-f286-408f-9ce0-33c1e0f3ab39"/>
    <xsd:import namespace="b855e8c8-0866-41c2-bf69-0bb389390676"/>
    <xsd:import namespace="b598d352-c6a7-4aae-83d5-4d74878f8938"/>
    <xsd:import namespace="c9f238dd-bb73-4aef-a7a5-d644ad823e52"/>
    <xsd:import namespace="ca82dde9-3436-4d3d-bddd-d31447390034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1:OECDKimStatus" minOccurs="0"/>
                <xsd:element ref="ns1:OECDKimBussinessContext" minOccurs="0"/>
                <xsd:element ref="ns1:OECDKimProvenance" minOccurs="0"/>
                <xsd:element ref="ns2:OECDExpirationDate" minOccurs="0"/>
                <xsd:element ref="ns3:OECDProjectLookup" minOccurs="0"/>
                <xsd:element ref="ns3:OECDProjectManager" minOccurs="0"/>
                <xsd:element ref="ns3:OECDProjectMembers" minOccurs="0"/>
                <xsd:element ref="ns3:OECDMainProject" minOccurs="0"/>
                <xsd:element ref="ns3:OECDPinnedBy" minOccurs="0"/>
                <xsd:element ref="ns5:eShareCountryTaxHTField0" minOccurs="0"/>
                <xsd:element ref="ns5:eShareTopicTaxHTField0" minOccurs="0"/>
                <xsd:element ref="ns5:eShareKeywordsTaxHTField0" minOccurs="0"/>
                <xsd:element ref="ns5:eShareCommitteeTaxHTField0" minOccurs="0"/>
                <xsd:element ref="ns5:eSharePWBTaxHTField0" minOccurs="0"/>
                <xsd:element ref="ns3:d0db5dc05a5e404e9147bc85a79f78c9" minOccurs="0"/>
                <xsd:element ref="ns6:OECDlanguage" minOccurs="0"/>
                <xsd:element ref="ns6:TaxCatchAll" minOccurs="0"/>
                <xsd:element ref="ns6:TaxCatchAllLabel" minOccurs="0"/>
                <xsd:element ref="ns1:OECDMeetingDate" minOccurs="0"/>
                <xsd:element ref="ns2:g81a30e168d04bd48fa13367ae60bbde" minOccurs="0"/>
                <xsd:element ref="ns3:g7e8a50fa859465b9bf3e8920321b125" minOccurs="0"/>
                <xsd:element ref="ns3:OECDSharingStatus" minOccurs="0"/>
                <xsd:element ref="ns3:OECDCommunityDocumentURL" minOccurs="0"/>
                <xsd:element ref="ns3:OECDCommunityDocumentID" minOccurs="0"/>
                <xsd:element ref="ns2:eShareHorizProjTaxHTField0" minOccurs="0"/>
                <xsd:element ref="ns3:OECDTagsCache" minOccurs="0"/>
                <xsd:element ref="ns7:IconOverlay" minOccurs="0"/>
                <xsd:element ref="ns2:OECDAllRelatedUsers" minOccurs="0"/>
                <xsd:element ref="ns3:SharedWithUsers" minOccurs="0"/>
                <xsd:element ref="ns1:OECDYea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c4cd27-f286-408f-9ce0-33c1e0f3ab39" elementFormDefault="qualified">
    <xsd:import namespace="http://schemas.microsoft.com/office/2006/documentManagement/types"/>
    <xsd:import namespace="http://schemas.microsoft.com/office/infopath/2007/PartnerControls"/>
    <xsd:element name="OECDKimStatus" ma:index="3" nillable="true" ma:displayName="Kim status" ma:default="Draft" ma:description="" ma:format="Dropdown" ma:hidden="true" ma:internalName="OECDKimStatus" ma:readOnly="false">
      <xsd:simpleType>
        <xsd:restriction base="dms:Choice">
          <xsd:enumeration value="Draft"/>
          <xsd:enumeration value="Final"/>
        </xsd:restriction>
      </xsd:simpleType>
    </xsd:element>
    <xsd:element name="OECDKimBussinessContext" ma:index="4" nillable="true" ma:displayName="Kim bussiness context" ma:description="" ma:hidden="true" ma:internalName="OECDKimBussinessContext" ma:readOnly="false">
      <xsd:simpleType>
        <xsd:restriction base="dms:Text"/>
      </xsd:simpleType>
    </xsd:element>
    <xsd:element name="OECDKimProvenance" ma:index="5" nillable="true" ma:displayName="Kim provenance" ma:description="" ma:hidden="true" ma:internalName="OECDKimProvenance" ma:readOnly="false">
      <xsd:simpleType>
        <xsd:restriction base="dms:Text">
          <xsd:maxLength value="255"/>
        </xsd:restriction>
      </xsd:simpleType>
    </xsd:element>
    <xsd:element name="OECDMeetingDate" ma:index="32" nillable="true" ma:displayName="Meeting Date" ma:default="" ma:format="DateOnly" ma:hidden="true" ma:internalName="OECDMeetingDate">
      <xsd:simpleType>
        <xsd:restriction base="dms:DateTime"/>
      </xsd:simpleType>
    </xsd:element>
    <xsd:element name="OECDYear" ma:index="44" nillable="true" ma:displayName="Year" ma:description="" ma:internalName="OECDYear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855e8c8-0866-41c2-bf69-0bb389390676" elementFormDefault="qualified">
    <xsd:import namespace="http://schemas.microsoft.com/office/2006/documentManagement/types"/>
    <xsd:import namespace="http://schemas.microsoft.com/office/infopath/2007/PartnerControls"/>
    <xsd:element name="OECDExpirationDate" ma:index="8" nillable="true" ma:displayName="Expiration Date" ma:default="" ma:description="" ma:format="DateOnly" ma:hidden="true" ma:indexed="true" ma:internalName="OECDExpirationDate">
      <xsd:simpleType>
        <xsd:restriction base="dms:DateTime"/>
      </xsd:simpleType>
    </xsd:element>
    <xsd:element name="g81a30e168d04bd48fa13367ae60bbde" ma:index="33" nillable="true" ma:taxonomy="true" ma:internalName="g81a30e168d04bd48fa13367ae60bbde" ma:taxonomyFieldName="OECDHorizontalProjects" ma:displayName="Horizontal project" ma:default="" ma:fieldId="{081a30e1-68d0-4bd4-8fa1-3367ae60bbde}" ma:taxonomyMulti="true" ma:sspId="27ec883c-a62c-444f-a935-fcddb579e39d" ma:termSetId="d3ca0e0e-65f9-44bf-9d98-5271504f6d61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eShareHorizProjTaxHTField0" ma:index="38" nillable="true" ma:displayName="OECDHorizontalProjects_0" ma:description="" ma:hidden="true" ma:internalName="eShareHorizProjTaxHTField0">
      <xsd:simpleType>
        <xsd:restriction base="dms:Note"/>
      </xsd:simpleType>
    </xsd:element>
    <xsd:element name="OECDAllRelatedUsers" ma:index="42" nillable="true" ma:displayName="All related users" ma:description="" ma:hidden="true" ma:internalName="OECDAllRelatedUs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598d352-c6a7-4aae-83d5-4d74878f8938" elementFormDefault="qualified">
    <xsd:import namespace="http://schemas.microsoft.com/office/2006/documentManagement/types"/>
    <xsd:import namespace="http://schemas.microsoft.com/office/infopath/2007/PartnerControls"/>
    <xsd:element name="OECDProjectLookup" ma:index="9" nillable="true" ma:displayName="Project" ma:description="" ma:hidden="true" ma:indexed="true" ma:list="28325a2a-103b-489e-b0c4-3caa1ffddb48" ma:internalName="OECDProjectLookup" ma:readOnly="false" ma:showField="OECDShortProjectName" ma:web="b598d352-c6a7-4aae-83d5-4d74878f8938">
      <xsd:simpleType>
        <xsd:restriction base="dms:Lookup"/>
      </xsd:simpleType>
    </xsd:element>
    <xsd:element name="OECDProjectManager" ma:index="10" nillable="true" ma:displayName="Project manager" ma:description="" ma:hidden="true" ma:indexed="true" ma:internalName="OECDProjectManage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OECDProjectMembers" ma:index="11" nillable="true" ma:displayName="Project members" ma:description="" ma:hidden="true" ma:internalName="OECDProjectMembers" ma:readOnly="fals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OECDMainProject" ma:index="14" nillable="true" ma:displayName="Main project" ma:description="" ma:hidden="true" ma:indexed="true" ma:list="28325a2a-103b-489e-b0c4-3caa1ffddb48" ma:internalName="OECDMainProject" ma:readOnly="false" ma:showField="OECDShortProjectName">
      <xsd:simpleType>
        <xsd:restriction base="dms:Lookup"/>
      </xsd:simpleType>
    </xsd:element>
    <xsd:element name="OECDPinnedBy" ma:index="15" nillable="true" ma:displayName="Pinned by" ma:description="" ma:hidden="true" ma:internalName="OECDPinnedBy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0db5dc05a5e404e9147bc85a79f78c9" ma:index="23" nillable="true" ma:displayName="Deliverable owner_0" ma:hidden="true" ma:internalName="d0db5dc05a5e404e9147bc85a79f78c9">
      <xsd:simpleType>
        <xsd:restriction base="dms:Note"/>
      </xsd:simpleType>
    </xsd:element>
    <xsd:element name="g7e8a50fa859465b9bf3e8920321b125" ma:index="34" nillable="true" ma:taxonomy="true" ma:internalName="g7e8a50fa859465b9bf3e8920321b125" ma:taxonomyFieldName="OECDProjectOwnerStructure" ma:displayName="Project owner" ma:readOnly="false" ma:default="" ma:fieldId="07e8a50f-a859-465b-9bf3-e8920321b125" ma:taxonomyMulti="true" ma:sspId="27ec883c-a62c-444f-a935-fcddb579e39d" ma:termSetId="aeec4dcb-19ee-4bc0-941f-681845b568c9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OECDSharingStatus" ma:index="35" nillable="true" ma:displayName="O.N.E Document Sharing Status" ma:description="" ma:hidden="true" ma:internalName="OECDSharingStatus">
      <xsd:simpleType>
        <xsd:restriction base="dms:Text"/>
      </xsd:simpleType>
    </xsd:element>
    <xsd:element name="OECDCommunityDocumentURL" ma:index="36" nillable="true" ma:displayName="O.N.E Community Document URL" ma:description="" ma:hidden="true" ma:internalName="OECDCommunityDocumentURL">
      <xsd:simpleType>
        <xsd:restriction base="dms:Text"/>
      </xsd:simpleType>
    </xsd:element>
    <xsd:element name="OECDCommunityDocumentID" ma:index="37" nillable="true" ma:displayName="O.N.E Community Document ID" ma:decimals="0" ma:description="" ma:hidden="true" ma:internalName="OECDCommunityDocumentID">
      <xsd:simpleType>
        <xsd:restriction base="dms:Number"/>
      </xsd:simpleType>
    </xsd:element>
    <xsd:element name="OECDTagsCache" ma:index="40" nillable="true" ma:displayName="Tags cache" ma:description="" ma:hidden="true" ma:internalName="OECDTagsCache">
      <xsd:simpleType>
        <xsd:restriction base="dms:Note"/>
      </xsd:simpleType>
    </xsd:element>
    <xsd:element name="SharedWithUsers" ma:index="43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f238dd-bb73-4aef-a7a5-d644ad823e52" elementFormDefault="qualified">
    <xsd:import namespace="http://schemas.microsoft.com/office/2006/documentManagement/types"/>
    <xsd:import namespace="http://schemas.microsoft.com/office/infopath/2007/PartnerControls"/>
    <xsd:element name="eShareCountryTaxHTField0" ma:index="18" nillable="true" ma:taxonomy="true" ma:internalName="eShareCountryTaxHTField0" ma:taxonomyFieldName="OECDCountry" ma:displayName="Country" ma:readOnly="false" ma:default="" ma:fieldId="{aa366335-bba6-4f71-86c6-f91b1ae503c2}" ma:taxonomyMulti="true" ma:sspId="27ec883c-a62c-444f-a935-fcddb579e39d" ma:termSetId="e1026e78-e24d-4b33-a8f4-6ff75b8e5ad2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eShareTopicTaxHTField0" ma:index="19" nillable="true" ma:taxonomy="true" ma:internalName="eShareTopicTaxHTField0" ma:taxonomyFieldName="OECDTopic" ma:displayName="Topic" ma:readOnly="false" ma:default="" ma:fieldId="{9b5335f8-765c-484a-86dd-d10580650a95}" ma:taxonomyMulti="true" ma:sspId="27ec883c-a62c-444f-a935-fcddb579e39d" ma:termSetId="d0043ed9-7fdc-4b21-8641-a864cc50d2b2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eShareKeywordsTaxHTField0" ma:index="20" nillable="true" ma:taxonomy="true" ma:internalName="eShareKeywordsTaxHTField0" ma:taxonomyFieldName="OECDKeywords" ma:displayName="Keywords" ma:default="" ma:fieldId="{8a7c3663-990d-467c-b1b8-bb4b775674ad}" ma:taxonomyMulti="true" ma:sspId="27ec883c-a62c-444f-a935-fcddb579e39d" ma:termSetId="f51791ee-8e04-4654-a875-fc747102cd45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eShareCommitteeTaxHTField0" ma:index="21" nillable="true" ma:taxonomy="true" ma:internalName="eShareCommitteeTaxHTField0" ma:taxonomyFieldName="OECDCommittee" ma:displayName="Committee" ma:fieldId="{29494d90-e667-47b5-adc1-d09dfb5832ab}" ma:sspId="27ec883c-a62c-444f-a935-fcddb579e39d" ma:termSetId="87919aae-be42-4481-84cf-2389a5c84ac4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eSharePWBTaxHTField0" ma:index="22" nillable="true" ma:taxonomy="true" ma:internalName="eSharePWBTaxHTField0" ma:taxonomyFieldName="OECDPWB" ma:displayName="PWB" ma:fieldId="{fe327ce1-b783-48aa-9b0b-52ad26d1c9f6}" ma:sspId="27ec883c-a62c-444f-a935-fcddb579e39d" ma:termSetId="7bc7477d-4ef0-4820-a158-bb7b3cda138d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82dde9-3436-4d3d-bddd-d31447390034" elementFormDefault="qualified">
    <xsd:import namespace="http://schemas.microsoft.com/office/2006/documentManagement/types"/>
    <xsd:import namespace="http://schemas.microsoft.com/office/infopath/2007/PartnerControls"/>
    <xsd:element name="OECDlanguage" ma:index="28" nillable="true" ma:displayName="Document language" ma:default="English" ma:description="" ma:format="Dropdown" ma:hidden="true" ma:internalName="OECDlanguage" ma:readOnly="false">
      <xsd:simpleType>
        <xsd:restriction base="dms:Choice">
          <xsd:enumeration value="English"/>
          <xsd:enumeration value="French"/>
        </xsd:restriction>
      </xsd:simpleType>
    </xsd:element>
    <xsd:element name="TaxCatchAll" ma:index="30" nillable="true" ma:displayName="Taxonomy Catch All Column" ma:description="" ma:hidden="true" ma:list="{e32c7df2-3e97-41ed-8365-b4ba9507881a}" ma:internalName="TaxCatchAll" ma:showField="CatchAllData" ma:web="b855e8c8-0866-41c2-bf69-0bb38939067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31" nillable="true" ma:displayName="Taxonomy Catch All Column1" ma:description="" ma:hidden="true" ma:list="{e32c7df2-3e97-41ed-8365-b4ba9507881a}" ma:internalName="TaxCatchAllLabel" ma:readOnly="true" ma:showField="CatchAllDataLabel" ma:web="b855e8c8-0866-41c2-bf69-0bb38939067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41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5" ma:displayName="Content Type"/>
        <xsd:element ref="dc:title" minOccurs="0" maxOccurs="1" ma:index="16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CtFieldPriority xmlns="http://www.oecd.org/eshare/projectsentre/CtFieldPriority/" xmlns:i="http://www.w3.org/2001/XMLSchema-instance">
  <PriorityFields xmlns:a="http://schemas.microsoft.com/2003/10/Serialization/Arrays"/>
</CtFieldPriority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ECDProjectLookup xmlns="b598d352-c6a7-4aae-83d5-4d74878f8938">80</OECDProjectLookup>
    <OECDCommunityDocumentURL xmlns="b598d352-c6a7-4aae-83d5-4d74878f8938" xsi:nil="true"/>
    <OECDAllRelatedUsers xmlns="b855e8c8-0866-41c2-bf69-0bb389390676">
      <UserInfo>
        <DisplayName/>
        <AccountId xsi:nil="true"/>
        <AccountType/>
      </UserInfo>
    </OECDAllRelatedUsers>
    <OECDKimBussinessContext xmlns="54c4cd27-f286-408f-9ce0-33c1e0f3ab39" xsi:nil="true"/>
    <eShareHorizProjTaxHTField0 xmlns="b855e8c8-0866-41c2-bf69-0bb389390676" xsi:nil="true"/>
    <OECDProjectManager xmlns="b598d352-c6a7-4aae-83d5-4d74878f8938">
      <UserInfo>
        <DisplayName>BLAISE Karen, SDD/MSU</DisplayName>
        <AccountId>135</AccountId>
        <AccountType/>
      </UserInfo>
    </OECDProjectManager>
    <eSharePWBTaxHTField0 xmlns="c9f238dd-bb73-4aef-a7a5-d644ad823e52">
      <Terms xmlns="http://schemas.microsoft.com/office/infopath/2007/PartnerControls">
        <TermInfo xmlns="http://schemas.microsoft.com/office/infopath/2007/PartnerControls">
          <TermName xmlns="http://schemas.microsoft.com/office/infopath/2007/PartnerControls">6.2 Statistics</TermName>
          <TermId xmlns="http://schemas.microsoft.com/office/infopath/2007/PartnerControls">70f36da5-4de6-4e98-aba0-58cf4995f626</TermId>
        </TermInfo>
      </Terms>
    </eSharePWBTaxHTField0>
    <OECDlanguage xmlns="ca82dde9-3436-4d3d-bddd-d31447390034">English</OECDlanguage>
    <IconOverlay xmlns="http://schemas.microsoft.com/sharepoint/v4" xsi:nil="true"/>
    <d0db5dc05a5e404e9147bc85a79f78c9 xmlns="b598d352-c6a7-4aae-83d5-4d74878f8938" xsi:nil="true"/>
    <OECDExpirationDate xmlns="b855e8c8-0866-41c2-bf69-0bb389390676" xsi:nil="true"/>
    <OECDProjectMembers xmlns="b598d352-c6a7-4aae-83d5-4d74878f8938">
      <UserInfo>
        <DisplayName>SCHREYER Paul, SDD</DisplayName>
        <AccountId>161</AccountId>
        <AccountType/>
      </UserInfo>
      <UserInfo>
        <DisplayName>BOARINI Romina, WISE</DisplayName>
        <AccountId>128</AccountId>
        <AccountType/>
      </UserInfo>
      <UserInfo>
        <DisplayName>MIRA D'ERCOLE Marco, WISE</DisplayName>
        <AccountId>106</AccountId>
        <AccountType/>
      </UserInfo>
      <UserInfo>
        <DisplayName>MOUROUGANE Annabelle, SDD/TPS</DisplayName>
        <AccountId>421</AccountId>
        <AccountType/>
      </UserInfo>
      <UserInfo>
        <DisplayName>JOHANSSON Asa, SDD</DisplayName>
        <AccountId>2355</AccountId>
        <AccountType/>
      </UserInfo>
      <UserInfo>
        <DisplayName>ANVAR Eric, SDD/SDPS</DisplayName>
        <AccountId>285</AccountId>
        <AccountType/>
      </UserInfo>
      <UserInfo>
        <DisplayName>BARAHONA Sarah, SDD/NAD</DisplayName>
        <AccountId>3355</AccountId>
        <AccountType/>
      </UserInfo>
      <UserInfo>
        <DisplayName>ZWIJNENBURG Jorrit, SDD/NAD</DisplayName>
        <AccountId>116</AccountId>
        <AccountType/>
      </UserInfo>
      <UserInfo>
        <DisplayName>MARINHO Julie, SDD</DisplayName>
        <AccountId>137</AccountId>
        <AccountType/>
      </UserInfo>
      <UserInfo>
        <DisplayName>GONZALEZ Isis, SDD</DisplayName>
        <AccountId>3276</AccountId>
        <AccountType/>
      </UserInfo>
      <UserInfo>
        <DisplayName>MURTIN Fabrice, WISE/WRM</DisplayName>
        <AccountId>94</AccountId>
        <AccountType/>
      </UserInfo>
      <UserInfo>
        <DisplayName>COHEN Guillaume, WISE/RSB</DisplayName>
        <AccountId>511</AccountId>
        <AccountType/>
      </UserInfo>
      <UserInfo>
        <DisplayName>WITCOMBE Marie-Anne, WISE</DisplayName>
        <AccountId>1294</AccountId>
        <AccountType/>
      </UserInfo>
      <UserInfo>
        <DisplayName>EXTON Carrie, WISE/WDP</DisplayName>
        <AccountId>125</AccountId>
        <AccountType/>
      </UserInfo>
    </OECDProjectMembers>
    <OECDSharingStatus xmlns="b598d352-c6a7-4aae-83d5-4d74878f8938" xsi:nil="true"/>
    <OECDMeetingDate xmlns="54c4cd27-f286-408f-9ce0-33c1e0f3ab39" xsi:nil="true"/>
    <eShareCommitteeTaxHTField0 xmlns="c9f238dd-bb73-4aef-a7a5-d644ad823e52">
      <Terms xmlns="http://schemas.microsoft.com/office/infopath/2007/PartnerControls">
        <TermInfo xmlns="http://schemas.microsoft.com/office/infopath/2007/PartnerControls">
          <TermName xmlns="http://schemas.microsoft.com/office/infopath/2007/PartnerControls">Committee on Statistics and Statistical Policy</TermName>
          <TermId xmlns="http://schemas.microsoft.com/office/infopath/2007/PartnerControls">10f3d70a-4e3b-473b-b9d6-7eef77f8e016</TermId>
        </TermInfo>
      </Terms>
    </eShareCommitteeTaxHTField0>
    <g7e8a50fa859465b9bf3e8920321b125 xmlns="b598d352-c6a7-4aae-83d5-4d74878f8938">
      <Terms xmlns="http://schemas.microsoft.com/office/infopath/2007/PartnerControls"/>
    </g7e8a50fa859465b9bf3e8920321b125>
    <OECDYear xmlns="54c4cd27-f286-408f-9ce0-33c1e0f3ab39" xsi:nil="true"/>
    <OECDKimProvenance xmlns="54c4cd27-f286-408f-9ce0-33c1e0f3ab39" xsi:nil="true"/>
    <g81a30e168d04bd48fa13367ae60bbde xmlns="b855e8c8-0866-41c2-bf69-0bb389390676">
      <Terms xmlns="http://schemas.microsoft.com/office/infopath/2007/PartnerControls"/>
    </g81a30e168d04bd48fa13367ae60bbde>
    <OECDCommunityDocumentID xmlns="b598d352-c6a7-4aae-83d5-4d74878f8938" xsi:nil="true"/>
    <OECDPinnedBy xmlns="b598d352-c6a7-4aae-83d5-4d74878f8938">
      <UserInfo>
        <DisplayName/>
        <AccountId xsi:nil="true"/>
        <AccountType/>
      </UserInfo>
    </OECDPinnedBy>
    <OECDKimStatus xmlns="54c4cd27-f286-408f-9ce0-33c1e0f3ab39">Draft</OECDKimStatus>
    <OECDMainProject xmlns="b598d352-c6a7-4aae-83d5-4d74878f8938" xsi:nil="true"/>
    <eShareCountryTaxHTField0 xmlns="c9f238dd-bb73-4aef-a7a5-d644ad823e52">
      <Terms xmlns="http://schemas.microsoft.com/office/infopath/2007/PartnerControls"/>
    </eShareCountryTaxHTField0>
    <eShareTopicTaxHTField0 xmlns="c9f238dd-bb73-4aef-a7a5-d644ad823e52">
      <Terms xmlns="http://schemas.microsoft.com/office/infopath/2007/PartnerControls"/>
    </eShareTopicTaxHTField0>
    <OECDTagsCache xmlns="b598d352-c6a7-4aae-83d5-4d74878f8938" xsi:nil="true"/>
    <eShareKeywordsTaxHTField0 xmlns="c9f238dd-bb73-4aef-a7a5-d644ad823e52">
      <Terms xmlns="http://schemas.microsoft.com/office/infopath/2007/PartnerControls">
        <TermInfo xmlns="http://schemas.microsoft.com/office/infopath/2007/PartnerControls">
          <TermName xmlns="http://schemas.microsoft.com/office/infopath/2007/PartnerControls">CSSP</TermName>
          <TermId xmlns="http://schemas.microsoft.com/office/infopath/2007/PartnerControls">5c12b5bc-bd56-44ee-81b3-b4b181b5dc48</TermId>
        </TermInfo>
        <TermInfo xmlns="http://schemas.microsoft.com/office/infopath/2007/PartnerControls">
          <TermName xmlns="http://schemas.microsoft.com/office/infopath/2007/PartnerControls">SDD</TermName>
          <TermId xmlns="http://schemas.microsoft.com/office/infopath/2007/PartnerControls">f1b0f73b-db36-4193-a9bf-60af1f40aa1a</TermId>
        </TermInfo>
        <TermInfo xmlns="http://schemas.microsoft.com/office/infopath/2007/PartnerControls">
          <TermName xmlns="http://schemas.microsoft.com/office/infopath/2007/PartnerControls">WISE</TermName>
          <TermId xmlns="http://schemas.microsoft.com/office/infopath/2007/PartnerControls">b5d7b156-dfc7-43fa-a0ee-d48836ab3c6e</TermId>
        </TermInfo>
      </Terms>
    </eShareKeywordsTaxHTField0>
    <TaxCatchAll xmlns="ca82dde9-3436-4d3d-bddd-d31447390034">
      <Value>62</Value>
      <Value>1040</Value>
      <Value>374</Value>
      <Value>1039</Value>
      <Value>281</Value>
    </TaxCatchAll>
  </documentManagement>
</p:properties>
</file>

<file path=customXml/itemProps1.xml><?xml version="1.0" encoding="utf-8"?>
<ds:datastoreItem xmlns:ds="http://schemas.openxmlformats.org/officeDocument/2006/customXml" ds:itemID="{11134EBA-635A-45EB-BA29-29A510CA077C}">
  <ds:schemaRefs>
    <ds:schemaRef ds:uri="Microsoft.SharePoint.Taxonomy.ContentTypeSync"/>
  </ds:schemaRefs>
</ds:datastoreItem>
</file>

<file path=customXml/itemProps2.xml><?xml version="1.0" encoding="utf-8"?>
<ds:datastoreItem xmlns:ds="http://schemas.openxmlformats.org/officeDocument/2006/customXml" ds:itemID="{ED0C3D05-416C-4FFA-85F7-59D0C9A1278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FF1BE61-F361-4871-9BD8-34BC0325663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4c4cd27-f286-408f-9ce0-33c1e0f3ab39"/>
    <ds:schemaRef ds:uri="b855e8c8-0866-41c2-bf69-0bb389390676"/>
    <ds:schemaRef ds:uri="b598d352-c6a7-4aae-83d5-4d74878f8938"/>
    <ds:schemaRef ds:uri="c9f238dd-bb73-4aef-a7a5-d644ad823e52"/>
    <ds:schemaRef ds:uri="ca82dde9-3436-4d3d-bddd-d31447390034"/>
    <ds:schemaRef ds:uri="http://schemas.microsoft.com/sharepoint/v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B7C9DE5C-B79D-4448-A57A-5303FA776773}">
  <ds:schemaRefs>
    <ds:schemaRef ds:uri="http://www.oecd.org/eshare/projectsentre/CtFieldPriority/"/>
    <ds:schemaRef ds:uri="http://schemas.microsoft.com/2003/10/Serialization/Arrays"/>
  </ds:schemaRefs>
</ds:datastoreItem>
</file>

<file path=customXml/itemProps5.xml><?xml version="1.0" encoding="utf-8"?>
<ds:datastoreItem xmlns:ds="http://schemas.openxmlformats.org/officeDocument/2006/customXml" ds:itemID="{12E8B8BF-41B6-4D69-9241-11F24DEFDB92}">
  <ds:schemaRefs>
    <ds:schemaRef ds:uri="http://purl.org/dc/dcmitype/"/>
    <ds:schemaRef ds:uri="http://schemas.microsoft.com/office/2006/metadata/properties"/>
    <ds:schemaRef ds:uri="http://schemas.microsoft.com/office/infopath/2007/PartnerControls"/>
    <ds:schemaRef ds:uri="54c4cd27-f286-408f-9ce0-33c1e0f3ab39"/>
    <ds:schemaRef ds:uri="http://schemas.microsoft.com/office/2006/documentManagement/types"/>
    <ds:schemaRef ds:uri="http://schemas.openxmlformats.org/package/2006/metadata/core-properties"/>
    <ds:schemaRef ds:uri="http://schemas.microsoft.com/sharepoint/v4"/>
    <ds:schemaRef ds:uri="http://purl.org/dc/elements/1.1/"/>
    <ds:schemaRef ds:uri="ca82dde9-3436-4d3d-bddd-d31447390034"/>
    <ds:schemaRef ds:uri="http://www.w3.org/XML/1998/namespace"/>
    <ds:schemaRef ds:uri="c9f238dd-bb73-4aef-a7a5-d644ad823e52"/>
    <ds:schemaRef ds:uri="b598d352-c6a7-4aae-83d5-4d74878f8938"/>
    <ds:schemaRef ds:uri="b855e8c8-0866-41c2-bf69-0bb389390676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5111</TotalTime>
  <Words>1168</Words>
  <Application>Microsoft Office PowerPoint</Application>
  <PresentationFormat>Widescreen</PresentationFormat>
  <Paragraphs>159</Paragraphs>
  <Slides>21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Arial Narrow</vt:lpstr>
      <vt:lpstr>Calibri</vt:lpstr>
      <vt:lpstr>Calibri Light</vt:lpstr>
      <vt:lpstr>Office Theme</vt:lpstr>
      <vt:lpstr>PowerPoint Presentation</vt:lpstr>
      <vt:lpstr>PowerPoint Presentation</vt:lpstr>
      <vt:lpstr>Contents</vt:lpstr>
      <vt:lpstr>PowerPoint Presentation</vt:lpstr>
      <vt:lpstr>Introduction</vt:lpstr>
      <vt:lpstr>PowerPoint Presentation</vt:lpstr>
      <vt:lpstr>Types of pension schemes</vt:lpstr>
      <vt:lpstr>Recording in the accounts</vt:lpstr>
      <vt:lpstr>PowerPoint Presentation</vt:lpstr>
      <vt:lpstr>How to deal with pension wealth in distributions?</vt:lpstr>
      <vt:lpstr>Considerations</vt:lpstr>
      <vt:lpstr>PowerPoint Presentation</vt:lpstr>
      <vt:lpstr>Deriving distributional estimates</vt:lpstr>
      <vt:lpstr>Pension Claims Statistics</vt:lpstr>
      <vt:lpstr>Social security pensions</vt:lpstr>
      <vt:lpstr>Pensions – Just how significant?</vt:lpstr>
      <vt:lpstr>Pensions – Just how significant?</vt:lpstr>
      <vt:lpstr>Pension and Wealth Inequality</vt:lpstr>
      <vt:lpstr>PowerPoint Presentation</vt:lpstr>
      <vt:lpstr>Conclusions</vt:lpstr>
      <vt:lpstr>PowerPoint Presentation</vt:lpstr>
    </vt:vector>
  </TitlesOfParts>
  <Company>OECD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ZWIJNENBURG_Jorrit</dc:creator>
  <cp:lastModifiedBy>ZWIJNENBURG Jorrit, SDD/NAD</cp:lastModifiedBy>
  <cp:revision>195</cp:revision>
  <cp:lastPrinted>2025-07-08T06:57:22Z</cp:lastPrinted>
  <dcterms:created xsi:type="dcterms:W3CDTF">2022-06-03T12:14:37Z</dcterms:created>
  <dcterms:modified xsi:type="dcterms:W3CDTF">2025-08-29T08:47:27Z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0x0101008B4DD370EC31429186F3AD49F0D3098F00D44DBCB9EB4F45278CB5C9765BE5299500A4858B360C6A491AA753F8BCA47AA9100069286A3C98319E49AE6127572B185E9B</vt:lpwstr>
  </property>
  <property fmtid="{D5CDD505-2E9C-101B-9397-08002B2CF9AE}" pid="3" name="OECDProjectOwnerStructure">
    <vt:lpwstr/>
  </property>
  <property fmtid="{D5CDD505-2E9C-101B-9397-08002B2CF9AE}" pid="4" name="OECDCommittee">
    <vt:lpwstr>62;#Committee on Statistics and Statistical Policy|10f3d70a-4e3b-473b-b9d6-7eef77f8e016</vt:lpwstr>
  </property>
  <property fmtid="{D5CDD505-2E9C-101B-9397-08002B2CF9AE}" pid="5" name="OECDHorizontalProjects">
    <vt:lpwstr/>
  </property>
  <property fmtid="{D5CDD505-2E9C-101B-9397-08002B2CF9AE}" pid="6" name="OECDCountry">
    <vt:lpwstr/>
  </property>
  <property fmtid="{D5CDD505-2E9C-101B-9397-08002B2CF9AE}" pid="7" name="OECDTopic">
    <vt:lpwstr/>
  </property>
  <property fmtid="{D5CDD505-2E9C-101B-9397-08002B2CF9AE}" pid="8" name="OECDPWB">
    <vt:lpwstr>1040;#6.2 Statistics|70f36da5-4de6-4e98-aba0-58cf4995f626</vt:lpwstr>
  </property>
  <property fmtid="{D5CDD505-2E9C-101B-9397-08002B2CF9AE}" pid="9" name="OECDKeywords">
    <vt:lpwstr>281;#CSSP|5c12b5bc-bd56-44ee-81b3-b4b181b5dc48;#374;#SDD|f1b0f73b-db36-4193-a9bf-60af1f40aa1a;#1039;#WISE|b5d7b156-dfc7-43fa-a0ee-d48836ab3c6e</vt:lpwstr>
  </property>
  <property fmtid="{D5CDD505-2E9C-101B-9397-08002B2CF9AE}" pid="10" name="eShareOrganisationTaxHTField0">
    <vt:lpwstr/>
  </property>
  <property fmtid="{D5CDD505-2E9C-101B-9397-08002B2CF9AE}" pid="11" name="d0b6f6ac229144c2899590f0436d9385">
    <vt:lpwstr/>
  </property>
  <property fmtid="{D5CDD505-2E9C-101B-9397-08002B2CF9AE}" pid="12" name="OECDProject">
    <vt:lpwstr/>
  </property>
  <property fmtid="{D5CDD505-2E9C-101B-9397-08002B2CF9AE}" pid="13" name="OECDOrganisation">
    <vt:lpwstr/>
  </property>
  <property fmtid="{D5CDD505-2E9C-101B-9397-08002B2CF9AE}" pid="14" name="_docset_NoMedatataSyncRequired">
    <vt:lpwstr>False</vt:lpwstr>
  </property>
  <property fmtid="{D5CDD505-2E9C-101B-9397-08002B2CF9AE}" pid="15" name="MSIP_Label_0b2d0c28-e13a-4801-bbf0-29bdaa81743b_Enabled">
    <vt:lpwstr>true</vt:lpwstr>
  </property>
  <property fmtid="{D5CDD505-2E9C-101B-9397-08002B2CF9AE}" pid="16" name="MSIP_Label_0b2d0c28-e13a-4801-bbf0-29bdaa81743b_SetDate">
    <vt:lpwstr>2024-08-19T16:57:35Z</vt:lpwstr>
  </property>
  <property fmtid="{D5CDD505-2E9C-101B-9397-08002B2CF9AE}" pid="17" name="MSIP_Label_0b2d0c28-e13a-4801-bbf0-29bdaa81743b_Method">
    <vt:lpwstr>Privileged</vt:lpwstr>
  </property>
  <property fmtid="{D5CDD505-2E9C-101B-9397-08002B2CF9AE}" pid="18" name="MSIP_Label_0b2d0c28-e13a-4801-bbf0-29bdaa81743b_Name">
    <vt:lpwstr>Unclassified</vt:lpwstr>
  </property>
  <property fmtid="{D5CDD505-2E9C-101B-9397-08002B2CF9AE}" pid="19" name="MSIP_Label_0b2d0c28-e13a-4801-bbf0-29bdaa81743b_SiteId">
    <vt:lpwstr>ac41c7d4-1f61-460d-b0f4-fc925a2b471c</vt:lpwstr>
  </property>
  <property fmtid="{D5CDD505-2E9C-101B-9397-08002B2CF9AE}" pid="20" name="MSIP_Label_0b2d0c28-e13a-4801-bbf0-29bdaa81743b_ActionId">
    <vt:lpwstr>6b43d833-ca26-4793-a7df-e92b0c67d189</vt:lpwstr>
  </property>
  <property fmtid="{D5CDD505-2E9C-101B-9397-08002B2CF9AE}" pid="21" name="MSIP_Label_0b2d0c28-e13a-4801-bbf0-29bdaa81743b_ContentBits">
    <vt:lpwstr>2</vt:lpwstr>
  </property>
  <property fmtid="{D5CDD505-2E9C-101B-9397-08002B2CF9AE}" pid="22" name="ClassificationContentMarkingFooterLocations">
    <vt:lpwstr>Office Theme:8</vt:lpwstr>
  </property>
  <property fmtid="{D5CDD505-2E9C-101B-9397-08002B2CF9AE}" pid="23" name="ClassificationContentMarkingFooterText">
    <vt:lpwstr>Unclassified - Non classifié</vt:lpwstr>
  </property>
</Properties>
</file>