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409" r:id="rId5"/>
    <p:sldId id="1153" r:id="rId6"/>
    <p:sldId id="1152" r:id="rId7"/>
    <p:sldId id="1166" r:id="rId8"/>
    <p:sldId id="1202" r:id="rId9"/>
    <p:sldId id="1182" r:id="rId10"/>
    <p:sldId id="1177" r:id="rId11"/>
    <p:sldId id="1203" r:id="rId12"/>
    <p:sldId id="1205" r:id="rId13"/>
    <p:sldId id="1206" r:id="rId14"/>
    <p:sldId id="1183" r:id="rId15"/>
    <p:sldId id="1178" r:id="rId16"/>
    <p:sldId id="1212" r:id="rId17"/>
    <p:sldId id="1210" r:id="rId18"/>
    <p:sldId id="1213" r:id="rId19"/>
    <p:sldId id="1214" r:id="rId20"/>
    <p:sldId id="1208" r:id="rId21"/>
    <p:sldId id="1197" r:id="rId22"/>
    <p:sldId id="1198" r:id="rId23"/>
    <p:sldId id="1216" r:id="rId24"/>
    <p:sldId id="1184" r:id="rId25"/>
    <p:sldId id="1215" r:id="rId26"/>
    <p:sldId id="1193" r:id="rId27"/>
  </p:sldIdLst>
  <p:sldSz cx="12192000" cy="6858000"/>
  <p:notesSz cx="6805613" cy="9944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409"/>
            <p14:sldId id="1153"/>
            <p14:sldId id="1152"/>
            <p14:sldId id="1166"/>
            <p14:sldId id="1202"/>
            <p14:sldId id="1182"/>
            <p14:sldId id="1177"/>
            <p14:sldId id="1203"/>
            <p14:sldId id="1205"/>
            <p14:sldId id="1206"/>
            <p14:sldId id="1183"/>
            <p14:sldId id="1178"/>
            <p14:sldId id="1212"/>
            <p14:sldId id="1210"/>
            <p14:sldId id="1213"/>
            <p14:sldId id="1214"/>
            <p14:sldId id="1208"/>
            <p14:sldId id="1197"/>
            <p14:sldId id="1198"/>
            <p14:sldId id="1216"/>
            <p14:sldId id="1184"/>
            <p14:sldId id="1215"/>
            <p14:sldId id="11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38" userDrawn="1">
          <p15:clr>
            <a:srgbClr val="A4A3A4"/>
          </p15:clr>
        </p15:guide>
        <p15:guide id="2" pos="2058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4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9C4F92-DD12-1ACE-954C-2FB02806D656}" name="VALLO Nicola (ESTAT)" initials="NV" userId="S::Nicola.VALLO@ec.europa.eu::d37a0cc4-e788-47c9-835a-e5a9180f1377" providerId="AD"/>
  <p188:author id="{B80379CF-2271-E22B-43A0-7C3B3157852F}" name="Ahnert, Henning" initials="AH" userId="S::Henning.Ahnert@ecb.europa.eu::1fc3f911-304a-49a2-809b-bc9ed5ec333c" providerId="AD"/>
  <p188:author id="{F2CC1CDA-C765-189A-8609-EB1E34538E38}" name="ZWIJNENBURG Jorrit, SDD/NAD" initials="JZ" userId="S::Jorrit.ZWIJNENBURG@oecd.org::b5711a0a-2624-4a79-8393-aa4b69ed133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pofford, Laura" initials="SL" lastIdx="2" clrIdx="6">
    <p:extLst>
      <p:ext uri="{19B8F6BF-5375-455C-9EA6-DF929625EA0E}">
        <p15:presenceInfo xmlns:p15="http://schemas.microsoft.com/office/powerpoint/2012/main" userId="S::lspofford@imf.org::729f3023-7458-4886-8b15-5f4e1b9d797d" providerId="AD"/>
      </p:ext>
    </p:extLst>
  </p:cmAuthor>
  <p:cmAuthor id="1" name="Nandwa, Boaz" initials="NB" lastIdx="10" clrIdx="0"/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2D8"/>
    <a:srgbClr val="001E60"/>
    <a:srgbClr val="0D5BCD"/>
    <a:srgbClr val="C2C4C6"/>
    <a:srgbClr val="4D90F4"/>
    <a:srgbClr val="777C82"/>
    <a:srgbClr val="99B523"/>
    <a:srgbClr val="5E8AB4"/>
    <a:srgbClr val="E46C0A"/>
    <a:srgbClr val="25D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95714" autoAdjust="0"/>
  </p:normalViewPr>
  <p:slideViewPr>
    <p:cSldViewPr snapToGrid="0">
      <p:cViewPr varScale="1">
        <p:scale>
          <a:sx n="70" d="100"/>
          <a:sy n="70" d="100"/>
        </p:scale>
        <p:origin x="836" y="52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3038"/>
        <p:guide pos="2058"/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63867163269681E-2"/>
          <c:y val="9.8848022836747387E-2"/>
          <c:w val="0.94382207838844823"/>
          <c:h val="0.84092522239948087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'dwa box'!$I$2</c:f>
              <c:strCache>
                <c:ptCount val="1"/>
                <c:pt idx="0">
                  <c:v>Bottom 50%</c:v>
                </c:pt>
              </c:strCache>
            </c:strRef>
          </c:tx>
          <c:spPr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002060"/>
                  </a:solidFill>
                </a14:hiddenLine>
              </a:ext>
            </a:extLst>
          </c:spPr>
          <c:invertIfNegative val="0"/>
          <c:cat>
            <c:strRef>
              <c:f>'dwa box'!$B$3:$B$66</c:f>
              <c:strCache>
                <c:ptCount val="64"/>
                <c:pt idx="0">
                  <c:v>2009</c:v>
                </c:pt>
                <c:pt idx="1">
                  <c:v>2009Q2</c:v>
                </c:pt>
                <c:pt idx="2">
                  <c:v>2009Q3</c:v>
                </c:pt>
                <c:pt idx="3">
                  <c:v>2009Q4</c:v>
                </c:pt>
                <c:pt idx="4">
                  <c:v>2010</c:v>
                </c:pt>
                <c:pt idx="5">
                  <c:v>2010Q2</c:v>
                </c:pt>
                <c:pt idx="6">
                  <c:v>2010Q3</c:v>
                </c:pt>
                <c:pt idx="7">
                  <c:v>2010Q4</c:v>
                </c:pt>
                <c:pt idx="8">
                  <c:v>2011</c:v>
                </c:pt>
                <c:pt idx="9">
                  <c:v>2011Q2</c:v>
                </c:pt>
                <c:pt idx="10">
                  <c:v>2011Q3</c:v>
                </c:pt>
                <c:pt idx="11">
                  <c:v>2011Q4</c:v>
                </c:pt>
                <c:pt idx="12">
                  <c:v>2012</c:v>
                </c:pt>
                <c:pt idx="13">
                  <c:v>2012Q2</c:v>
                </c:pt>
                <c:pt idx="14">
                  <c:v>2012Q3</c:v>
                </c:pt>
                <c:pt idx="15">
                  <c:v>2012Q4</c:v>
                </c:pt>
                <c:pt idx="16">
                  <c:v>2013</c:v>
                </c:pt>
                <c:pt idx="17">
                  <c:v>2013Q2</c:v>
                </c:pt>
                <c:pt idx="18">
                  <c:v>2013Q3</c:v>
                </c:pt>
                <c:pt idx="19">
                  <c:v>2013Q4</c:v>
                </c:pt>
                <c:pt idx="20">
                  <c:v>2014</c:v>
                </c:pt>
                <c:pt idx="21">
                  <c:v>2014Q2</c:v>
                </c:pt>
                <c:pt idx="22">
                  <c:v>2014Q3</c:v>
                </c:pt>
                <c:pt idx="23">
                  <c:v>2014Q4</c:v>
                </c:pt>
                <c:pt idx="24">
                  <c:v>2015</c:v>
                </c:pt>
                <c:pt idx="25">
                  <c:v>2015Q2</c:v>
                </c:pt>
                <c:pt idx="26">
                  <c:v>2015Q3</c:v>
                </c:pt>
                <c:pt idx="27">
                  <c:v>2015Q4</c:v>
                </c:pt>
                <c:pt idx="28">
                  <c:v>2016</c:v>
                </c:pt>
                <c:pt idx="29">
                  <c:v>2016Q2</c:v>
                </c:pt>
                <c:pt idx="30">
                  <c:v>2016Q3</c:v>
                </c:pt>
                <c:pt idx="31">
                  <c:v>2016Q4</c:v>
                </c:pt>
                <c:pt idx="32">
                  <c:v>2017</c:v>
                </c:pt>
                <c:pt idx="33">
                  <c:v>2017Q2</c:v>
                </c:pt>
                <c:pt idx="34">
                  <c:v>2017Q3</c:v>
                </c:pt>
                <c:pt idx="35">
                  <c:v>2017Q4</c:v>
                </c:pt>
                <c:pt idx="36">
                  <c:v>2018</c:v>
                </c:pt>
                <c:pt idx="37">
                  <c:v>2018Q2</c:v>
                </c:pt>
                <c:pt idx="38">
                  <c:v>2018Q3</c:v>
                </c:pt>
                <c:pt idx="39">
                  <c:v>2018Q4</c:v>
                </c:pt>
                <c:pt idx="40">
                  <c:v>2019</c:v>
                </c:pt>
                <c:pt idx="41">
                  <c:v>2019Q2</c:v>
                </c:pt>
                <c:pt idx="42">
                  <c:v>2019Q3</c:v>
                </c:pt>
                <c:pt idx="43">
                  <c:v>2019Q4</c:v>
                </c:pt>
                <c:pt idx="44">
                  <c:v>2020</c:v>
                </c:pt>
                <c:pt idx="45">
                  <c:v>2020Q2</c:v>
                </c:pt>
                <c:pt idx="46">
                  <c:v>2020Q3</c:v>
                </c:pt>
                <c:pt idx="47">
                  <c:v>2020Q4</c:v>
                </c:pt>
                <c:pt idx="48">
                  <c:v>2021</c:v>
                </c:pt>
                <c:pt idx="49">
                  <c:v>2021Q2</c:v>
                </c:pt>
                <c:pt idx="50">
                  <c:v>2021Q3</c:v>
                </c:pt>
                <c:pt idx="51">
                  <c:v>2021Q4</c:v>
                </c:pt>
                <c:pt idx="52">
                  <c:v>2022</c:v>
                </c:pt>
                <c:pt idx="53">
                  <c:v>2022Q2</c:v>
                </c:pt>
                <c:pt idx="54">
                  <c:v>2022Q3</c:v>
                </c:pt>
                <c:pt idx="55">
                  <c:v>2022Q4</c:v>
                </c:pt>
                <c:pt idx="56">
                  <c:v>2023</c:v>
                </c:pt>
                <c:pt idx="57">
                  <c:v>2023Q2</c:v>
                </c:pt>
                <c:pt idx="58">
                  <c:v>2023Q3</c:v>
                </c:pt>
                <c:pt idx="59">
                  <c:v>2023Q4</c:v>
                </c:pt>
                <c:pt idx="60">
                  <c:v>2024</c:v>
                </c:pt>
                <c:pt idx="61">
                  <c:v>2024Q2</c:v>
                </c:pt>
                <c:pt idx="62">
                  <c:v>2024Q3</c:v>
                </c:pt>
                <c:pt idx="63">
                  <c:v>2024Q4</c:v>
                </c:pt>
              </c:strCache>
            </c:strRef>
          </c:cat>
          <c:val>
            <c:numRef>
              <c:f>'dwa box'!$I$3:$I$66</c:f>
              <c:numCache>
                <c:formatCode>General</c:formatCode>
                <c:ptCount val="64"/>
                <c:pt idx="0">
                  <c:v>1861375.21</c:v>
                </c:pt>
                <c:pt idx="1">
                  <c:v>1844984.5</c:v>
                </c:pt>
                <c:pt idx="2">
                  <c:v>1858581.83</c:v>
                </c:pt>
                <c:pt idx="3">
                  <c:v>1853381.62</c:v>
                </c:pt>
                <c:pt idx="4">
                  <c:v>1855195.79</c:v>
                </c:pt>
                <c:pt idx="5">
                  <c:v>1873873.28</c:v>
                </c:pt>
                <c:pt idx="6">
                  <c:v>1887845.63</c:v>
                </c:pt>
                <c:pt idx="7">
                  <c:v>1904575.51</c:v>
                </c:pt>
                <c:pt idx="8">
                  <c:v>1902886.39</c:v>
                </c:pt>
                <c:pt idx="9">
                  <c:v>1899375</c:v>
                </c:pt>
                <c:pt idx="10">
                  <c:v>1886112.33</c:v>
                </c:pt>
                <c:pt idx="11">
                  <c:v>1863675.49</c:v>
                </c:pt>
                <c:pt idx="12">
                  <c:v>1843910.24</c:v>
                </c:pt>
                <c:pt idx="13">
                  <c:v>1818121.73</c:v>
                </c:pt>
                <c:pt idx="14">
                  <c:v>1791457.21</c:v>
                </c:pt>
                <c:pt idx="15">
                  <c:v>1786445.84</c:v>
                </c:pt>
                <c:pt idx="16">
                  <c:v>1740631.38</c:v>
                </c:pt>
                <c:pt idx="17">
                  <c:v>1738527.79</c:v>
                </c:pt>
                <c:pt idx="18">
                  <c:v>1752872.91</c:v>
                </c:pt>
                <c:pt idx="19">
                  <c:v>1762837.58</c:v>
                </c:pt>
                <c:pt idx="20">
                  <c:v>1766024.5</c:v>
                </c:pt>
                <c:pt idx="21">
                  <c:v>1794400.94</c:v>
                </c:pt>
                <c:pt idx="22">
                  <c:v>1805583.87</c:v>
                </c:pt>
                <c:pt idx="23">
                  <c:v>1804297.12</c:v>
                </c:pt>
                <c:pt idx="24">
                  <c:v>1821745</c:v>
                </c:pt>
                <c:pt idx="25">
                  <c:v>1853391.85</c:v>
                </c:pt>
                <c:pt idx="26">
                  <c:v>1865139.74</c:v>
                </c:pt>
                <c:pt idx="27">
                  <c:v>1882845.07</c:v>
                </c:pt>
                <c:pt idx="28">
                  <c:v>1909627.23</c:v>
                </c:pt>
                <c:pt idx="29">
                  <c:v>1935927.48</c:v>
                </c:pt>
                <c:pt idx="30">
                  <c:v>1963564.08</c:v>
                </c:pt>
                <c:pt idx="31">
                  <c:v>1985152.13</c:v>
                </c:pt>
                <c:pt idx="32">
                  <c:v>2003781.26</c:v>
                </c:pt>
                <c:pt idx="33">
                  <c:v>2044012.07</c:v>
                </c:pt>
                <c:pt idx="34">
                  <c:v>2078846.8</c:v>
                </c:pt>
                <c:pt idx="35">
                  <c:v>2100956.94</c:v>
                </c:pt>
                <c:pt idx="36">
                  <c:v>2153195.64</c:v>
                </c:pt>
                <c:pt idx="37">
                  <c:v>2209281.7000000002</c:v>
                </c:pt>
                <c:pt idx="38">
                  <c:v>2254014.2400000002</c:v>
                </c:pt>
                <c:pt idx="39">
                  <c:v>2274282.98</c:v>
                </c:pt>
                <c:pt idx="40">
                  <c:v>2332071.3199999998</c:v>
                </c:pt>
                <c:pt idx="41">
                  <c:v>2397164.6</c:v>
                </c:pt>
                <c:pt idx="42">
                  <c:v>2454655.4700000002</c:v>
                </c:pt>
                <c:pt idx="43">
                  <c:v>2480203.86</c:v>
                </c:pt>
                <c:pt idx="44">
                  <c:v>2507602.66</c:v>
                </c:pt>
                <c:pt idx="45">
                  <c:v>2591908.48</c:v>
                </c:pt>
                <c:pt idx="46">
                  <c:v>2622881.63</c:v>
                </c:pt>
                <c:pt idx="47">
                  <c:v>2679477.0299999998</c:v>
                </c:pt>
                <c:pt idx="48">
                  <c:v>2723633.96</c:v>
                </c:pt>
                <c:pt idx="49">
                  <c:v>2784552.43</c:v>
                </c:pt>
                <c:pt idx="50">
                  <c:v>2844753.06</c:v>
                </c:pt>
                <c:pt idx="51">
                  <c:v>2885436.71</c:v>
                </c:pt>
                <c:pt idx="52">
                  <c:v>2925036.56</c:v>
                </c:pt>
                <c:pt idx="53">
                  <c:v>2960707.79</c:v>
                </c:pt>
                <c:pt idx="54">
                  <c:v>2991257.23</c:v>
                </c:pt>
                <c:pt idx="55">
                  <c:v>2995253.11</c:v>
                </c:pt>
                <c:pt idx="56">
                  <c:v>3012473.71</c:v>
                </c:pt>
                <c:pt idx="57">
                  <c:v>3050404.07</c:v>
                </c:pt>
                <c:pt idx="58">
                  <c:v>3069166.02</c:v>
                </c:pt>
                <c:pt idx="59">
                  <c:v>3103197.27</c:v>
                </c:pt>
                <c:pt idx="60">
                  <c:v>3123168.78</c:v>
                </c:pt>
                <c:pt idx="61">
                  <c:v>3185521.73</c:v>
                </c:pt>
                <c:pt idx="62">
                  <c:v>3245308.83</c:v>
                </c:pt>
                <c:pt idx="63">
                  <c:v>3280505.61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D-414D-9962-A08631B46AD6}"/>
            </c:ext>
          </c:extLst>
        </c:ser>
        <c:ser>
          <c:idx val="1"/>
          <c:order val="1"/>
          <c:tx>
            <c:strRef>
              <c:f>'dwa box'!$D$2</c:f>
              <c:strCache>
                <c:ptCount val="1"/>
                <c:pt idx="0">
                  <c:v>Decile 6</c:v>
                </c:pt>
              </c:strCache>
            </c:strRef>
          </c:tx>
          <c:spPr>
            <a:solidFill>
              <a:srgbClr val="FFB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ED7D31"/>
                  </a:solidFill>
                </a14:hiddenLine>
              </a:ext>
            </a:extLst>
          </c:spPr>
          <c:invertIfNegative val="0"/>
          <c:cat>
            <c:strRef>
              <c:f>'dwa box'!$B$3:$B$66</c:f>
              <c:strCache>
                <c:ptCount val="64"/>
                <c:pt idx="0">
                  <c:v>2009</c:v>
                </c:pt>
                <c:pt idx="1">
                  <c:v>2009Q2</c:v>
                </c:pt>
                <c:pt idx="2">
                  <c:v>2009Q3</c:v>
                </c:pt>
                <c:pt idx="3">
                  <c:v>2009Q4</c:v>
                </c:pt>
                <c:pt idx="4">
                  <c:v>2010</c:v>
                </c:pt>
                <c:pt idx="5">
                  <c:v>2010Q2</c:v>
                </c:pt>
                <c:pt idx="6">
                  <c:v>2010Q3</c:v>
                </c:pt>
                <c:pt idx="7">
                  <c:v>2010Q4</c:v>
                </c:pt>
                <c:pt idx="8">
                  <c:v>2011</c:v>
                </c:pt>
                <c:pt idx="9">
                  <c:v>2011Q2</c:v>
                </c:pt>
                <c:pt idx="10">
                  <c:v>2011Q3</c:v>
                </c:pt>
                <c:pt idx="11">
                  <c:v>2011Q4</c:v>
                </c:pt>
                <c:pt idx="12">
                  <c:v>2012</c:v>
                </c:pt>
                <c:pt idx="13">
                  <c:v>2012Q2</c:v>
                </c:pt>
                <c:pt idx="14">
                  <c:v>2012Q3</c:v>
                </c:pt>
                <c:pt idx="15">
                  <c:v>2012Q4</c:v>
                </c:pt>
                <c:pt idx="16">
                  <c:v>2013</c:v>
                </c:pt>
                <c:pt idx="17">
                  <c:v>2013Q2</c:v>
                </c:pt>
                <c:pt idx="18">
                  <c:v>2013Q3</c:v>
                </c:pt>
                <c:pt idx="19">
                  <c:v>2013Q4</c:v>
                </c:pt>
                <c:pt idx="20">
                  <c:v>2014</c:v>
                </c:pt>
                <c:pt idx="21">
                  <c:v>2014Q2</c:v>
                </c:pt>
                <c:pt idx="22">
                  <c:v>2014Q3</c:v>
                </c:pt>
                <c:pt idx="23">
                  <c:v>2014Q4</c:v>
                </c:pt>
                <c:pt idx="24">
                  <c:v>2015</c:v>
                </c:pt>
                <c:pt idx="25">
                  <c:v>2015Q2</c:v>
                </c:pt>
                <c:pt idx="26">
                  <c:v>2015Q3</c:v>
                </c:pt>
                <c:pt idx="27">
                  <c:v>2015Q4</c:v>
                </c:pt>
                <c:pt idx="28">
                  <c:v>2016</c:v>
                </c:pt>
                <c:pt idx="29">
                  <c:v>2016Q2</c:v>
                </c:pt>
                <c:pt idx="30">
                  <c:v>2016Q3</c:v>
                </c:pt>
                <c:pt idx="31">
                  <c:v>2016Q4</c:v>
                </c:pt>
                <c:pt idx="32">
                  <c:v>2017</c:v>
                </c:pt>
                <c:pt idx="33">
                  <c:v>2017Q2</c:v>
                </c:pt>
                <c:pt idx="34">
                  <c:v>2017Q3</c:v>
                </c:pt>
                <c:pt idx="35">
                  <c:v>2017Q4</c:v>
                </c:pt>
                <c:pt idx="36">
                  <c:v>2018</c:v>
                </c:pt>
                <c:pt idx="37">
                  <c:v>2018Q2</c:v>
                </c:pt>
                <c:pt idx="38">
                  <c:v>2018Q3</c:v>
                </c:pt>
                <c:pt idx="39">
                  <c:v>2018Q4</c:v>
                </c:pt>
                <c:pt idx="40">
                  <c:v>2019</c:v>
                </c:pt>
                <c:pt idx="41">
                  <c:v>2019Q2</c:v>
                </c:pt>
                <c:pt idx="42">
                  <c:v>2019Q3</c:v>
                </c:pt>
                <c:pt idx="43">
                  <c:v>2019Q4</c:v>
                </c:pt>
                <c:pt idx="44">
                  <c:v>2020</c:v>
                </c:pt>
                <c:pt idx="45">
                  <c:v>2020Q2</c:v>
                </c:pt>
                <c:pt idx="46">
                  <c:v>2020Q3</c:v>
                </c:pt>
                <c:pt idx="47">
                  <c:v>2020Q4</c:v>
                </c:pt>
                <c:pt idx="48">
                  <c:v>2021</c:v>
                </c:pt>
                <c:pt idx="49">
                  <c:v>2021Q2</c:v>
                </c:pt>
                <c:pt idx="50">
                  <c:v>2021Q3</c:v>
                </c:pt>
                <c:pt idx="51">
                  <c:v>2021Q4</c:v>
                </c:pt>
                <c:pt idx="52">
                  <c:v>2022</c:v>
                </c:pt>
                <c:pt idx="53">
                  <c:v>2022Q2</c:v>
                </c:pt>
                <c:pt idx="54">
                  <c:v>2022Q3</c:v>
                </c:pt>
                <c:pt idx="55">
                  <c:v>2022Q4</c:v>
                </c:pt>
                <c:pt idx="56">
                  <c:v>2023</c:v>
                </c:pt>
                <c:pt idx="57">
                  <c:v>2023Q2</c:v>
                </c:pt>
                <c:pt idx="58">
                  <c:v>2023Q3</c:v>
                </c:pt>
                <c:pt idx="59">
                  <c:v>2023Q4</c:v>
                </c:pt>
                <c:pt idx="60">
                  <c:v>2024</c:v>
                </c:pt>
                <c:pt idx="61">
                  <c:v>2024Q2</c:v>
                </c:pt>
                <c:pt idx="62">
                  <c:v>2024Q3</c:v>
                </c:pt>
                <c:pt idx="63">
                  <c:v>2024Q4</c:v>
                </c:pt>
              </c:strCache>
            </c:strRef>
          </c:cat>
          <c:val>
            <c:numRef>
              <c:f>'dwa box'!$D$3:$D$66</c:f>
              <c:numCache>
                <c:formatCode>General</c:formatCode>
                <c:ptCount val="64"/>
                <c:pt idx="0">
                  <c:v>2029234.67</c:v>
                </c:pt>
                <c:pt idx="1">
                  <c:v>2023070.15</c:v>
                </c:pt>
                <c:pt idx="2">
                  <c:v>2039273.52</c:v>
                </c:pt>
                <c:pt idx="3">
                  <c:v>2047398.88</c:v>
                </c:pt>
                <c:pt idx="4">
                  <c:v>2049503.15</c:v>
                </c:pt>
                <c:pt idx="5">
                  <c:v>2064221.66</c:v>
                </c:pt>
                <c:pt idx="6">
                  <c:v>2073812.64</c:v>
                </c:pt>
                <c:pt idx="7">
                  <c:v>2081119.63</c:v>
                </c:pt>
                <c:pt idx="8">
                  <c:v>2074489.26</c:v>
                </c:pt>
                <c:pt idx="9">
                  <c:v>2081239.07</c:v>
                </c:pt>
                <c:pt idx="10">
                  <c:v>2072588.71</c:v>
                </c:pt>
                <c:pt idx="11">
                  <c:v>2048753.13</c:v>
                </c:pt>
                <c:pt idx="12">
                  <c:v>2027150.51</c:v>
                </c:pt>
                <c:pt idx="13">
                  <c:v>2010983.05</c:v>
                </c:pt>
                <c:pt idx="14">
                  <c:v>1993072.56</c:v>
                </c:pt>
                <c:pt idx="15">
                  <c:v>1984626.16</c:v>
                </c:pt>
                <c:pt idx="16">
                  <c:v>1951147.9</c:v>
                </c:pt>
                <c:pt idx="17">
                  <c:v>1950377.67</c:v>
                </c:pt>
                <c:pt idx="18">
                  <c:v>1961210.17</c:v>
                </c:pt>
                <c:pt idx="19">
                  <c:v>1957814.52</c:v>
                </c:pt>
                <c:pt idx="20">
                  <c:v>1956373.3</c:v>
                </c:pt>
                <c:pt idx="21">
                  <c:v>1974544.35</c:v>
                </c:pt>
                <c:pt idx="22">
                  <c:v>1978945.38</c:v>
                </c:pt>
                <c:pt idx="23">
                  <c:v>1973924.9</c:v>
                </c:pt>
                <c:pt idx="24">
                  <c:v>1981689.01</c:v>
                </c:pt>
                <c:pt idx="25">
                  <c:v>2004068.51</c:v>
                </c:pt>
                <c:pt idx="26">
                  <c:v>2016083.89</c:v>
                </c:pt>
                <c:pt idx="27">
                  <c:v>2026610.49</c:v>
                </c:pt>
                <c:pt idx="28">
                  <c:v>2042014.69</c:v>
                </c:pt>
                <c:pt idx="29">
                  <c:v>2061813.19</c:v>
                </c:pt>
                <c:pt idx="30">
                  <c:v>2083299.24</c:v>
                </c:pt>
                <c:pt idx="31">
                  <c:v>2093724.11</c:v>
                </c:pt>
                <c:pt idx="32">
                  <c:v>2109910.3199999998</c:v>
                </c:pt>
                <c:pt idx="33">
                  <c:v>2137384.8199999998</c:v>
                </c:pt>
                <c:pt idx="34">
                  <c:v>2163228.7200000002</c:v>
                </c:pt>
                <c:pt idx="35">
                  <c:v>2175416.41</c:v>
                </c:pt>
                <c:pt idx="36">
                  <c:v>2198961.48</c:v>
                </c:pt>
                <c:pt idx="37">
                  <c:v>2232629.0699999998</c:v>
                </c:pt>
                <c:pt idx="38">
                  <c:v>2258986.75</c:v>
                </c:pt>
                <c:pt idx="39">
                  <c:v>2264650.63</c:v>
                </c:pt>
                <c:pt idx="40">
                  <c:v>2293776.38</c:v>
                </c:pt>
                <c:pt idx="41">
                  <c:v>2332935.0099999998</c:v>
                </c:pt>
                <c:pt idx="42">
                  <c:v>2366760.38</c:v>
                </c:pt>
                <c:pt idx="43">
                  <c:v>2378951.7200000002</c:v>
                </c:pt>
                <c:pt idx="44">
                  <c:v>2386892.4700000002</c:v>
                </c:pt>
                <c:pt idx="45">
                  <c:v>2432550.13</c:v>
                </c:pt>
                <c:pt idx="46">
                  <c:v>2450404.71</c:v>
                </c:pt>
                <c:pt idx="47">
                  <c:v>2479347.31</c:v>
                </c:pt>
                <c:pt idx="48">
                  <c:v>2507937.88</c:v>
                </c:pt>
                <c:pt idx="49">
                  <c:v>2558702.0299999998</c:v>
                </c:pt>
                <c:pt idx="50">
                  <c:v>2607552.67</c:v>
                </c:pt>
                <c:pt idx="51">
                  <c:v>2638986.8199999998</c:v>
                </c:pt>
                <c:pt idx="52">
                  <c:v>2683813.6</c:v>
                </c:pt>
                <c:pt idx="53">
                  <c:v>2729053.48</c:v>
                </c:pt>
                <c:pt idx="54">
                  <c:v>2762414.23</c:v>
                </c:pt>
                <c:pt idx="55">
                  <c:v>2762322.63</c:v>
                </c:pt>
                <c:pt idx="56">
                  <c:v>2765606.33</c:v>
                </c:pt>
                <c:pt idx="57">
                  <c:v>2791740.19</c:v>
                </c:pt>
                <c:pt idx="58">
                  <c:v>2807249.57</c:v>
                </c:pt>
                <c:pt idx="59">
                  <c:v>2816933.77</c:v>
                </c:pt>
                <c:pt idx="60">
                  <c:v>2832192.93</c:v>
                </c:pt>
                <c:pt idx="61">
                  <c:v>2881939.67</c:v>
                </c:pt>
                <c:pt idx="62">
                  <c:v>2930454.12</c:v>
                </c:pt>
                <c:pt idx="63">
                  <c:v>2952331.98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D-414D-9962-A08631B46AD6}"/>
            </c:ext>
          </c:extLst>
        </c:ser>
        <c:ser>
          <c:idx val="2"/>
          <c:order val="2"/>
          <c:tx>
            <c:strRef>
              <c:f>'dwa box'!$E$2</c:f>
              <c:strCache>
                <c:ptCount val="1"/>
                <c:pt idx="0">
                  <c:v>Decile 7</c:v>
                </c:pt>
              </c:strCache>
            </c:strRef>
          </c:tx>
          <c:spPr>
            <a:solidFill>
              <a:srgbClr val="FF4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c:spPr>
          <c:invertIfNegative val="0"/>
          <c:cat>
            <c:strRef>
              <c:f>'dwa box'!$B$3:$B$66</c:f>
              <c:strCache>
                <c:ptCount val="64"/>
                <c:pt idx="0">
                  <c:v>2009</c:v>
                </c:pt>
                <c:pt idx="1">
                  <c:v>2009Q2</c:v>
                </c:pt>
                <c:pt idx="2">
                  <c:v>2009Q3</c:v>
                </c:pt>
                <c:pt idx="3">
                  <c:v>2009Q4</c:v>
                </c:pt>
                <c:pt idx="4">
                  <c:v>2010</c:v>
                </c:pt>
                <c:pt idx="5">
                  <c:v>2010Q2</c:v>
                </c:pt>
                <c:pt idx="6">
                  <c:v>2010Q3</c:v>
                </c:pt>
                <c:pt idx="7">
                  <c:v>2010Q4</c:v>
                </c:pt>
                <c:pt idx="8">
                  <c:v>2011</c:v>
                </c:pt>
                <c:pt idx="9">
                  <c:v>2011Q2</c:v>
                </c:pt>
                <c:pt idx="10">
                  <c:v>2011Q3</c:v>
                </c:pt>
                <c:pt idx="11">
                  <c:v>2011Q4</c:v>
                </c:pt>
                <c:pt idx="12">
                  <c:v>2012</c:v>
                </c:pt>
                <c:pt idx="13">
                  <c:v>2012Q2</c:v>
                </c:pt>
                <c:pt idx="14">
                  <c:v>2012Q3</c:v>
                </c:pt>
                <c:pt idx="15">
                  <c:v>2012Q4</c:v>
                </c:pt>
                <c:pt idx="16">
                  <c:v>2013</c:v>
                </c:pt>
                <c:pt idx="17">
                  <c:v>2013Q2</c:v>
                </c:pt>
                <c:pt idx="18">
                  <c:v>2013Q3</c:v>
                </c:pt>
                <c:pt idx="19">
                  <c:v>2013Q4</c:v>
                </c:pt>
                <c:pt idx="20">
                  <c:v>2014</c:v>
                </c:pt>
                <c:pt idx="21">
                  <c:v>2014Q2</c:v>
                </c:pt>
                <c:pt idx="22">
                  <c:v>2014Q3</c:v>
                </c:pt>
                <c:pt idx="23">
                  <c:v>2014Q4</c:v>
                </c:pt>
                <c:pt idx="24">
                  <c:v>2015</c:v>
                </c:pt>
                <c:pt idx="25">
                  <c:v>2015Q2</c:v>
                </c:pt>
                <c:pt idx="26">
                  <c:v>2015Q3</c:v>
                </c:pt>
                <c:pt idx="27">
                  <c:v>2015Q4</c:v>
                </c:pt>
                <c:pt idx="28">
                  <c:v>2016</c:v>
                </c:pt>
                <c:pt idx="29">
                  <c:v>2016Q2</c:v>
                </c:pt>
                <c:pt idx="30">
                  <c:v>2016Q3</c:v>
                </c:pt>
                <c:pt idx="31">
                  <c:v>2016Q4</c:v>
                </c:pt>
                <c:pt idx="32">
                  <c:v>2017</c:v>
                </c:pt>
                <c:pt idx="33">
                  <c:v>2017Q2</c:v>
                </c:pt>
                <c:pt idx="34">
                  <c:v>2017Q3</c:v>
                </c:pt>
                <c:pt idx="35">
                  <c:v>2017Q4</c:v>
                </c:pt>
                <c:pt idx="36">
                  <c:v>2018</c:v>
                </c:pt>
                <c:pt idx="37">
                  <c:v>2018Q2</c:v>
                </c:pt>
                <c:pt idx="38">
                  <c:v>2018Q3</c:v>
                </c:pt>
                <c:pt idx="39">
                  <c:v>2018Q4</c:v>
                </c:pt>
                <c:pt idx="40">
                  <c:v>2019</c:v>
                </c:pt>
                <c:pt idx="41">
                  <c:v>2019Q2</c:v>
                </c:pt>
                <c:pt idx="42">
                  <c:v>2019Q3</c:v>
                </c:pt>
                <c:pt idx="43">
                  <c:v>2019Q4</c:v>
                </c:pt>
                <c:pt idx="44">
                  <c:v>2020</c:v>
                </c:pt>
                <c:pt idx="45">
                  <c:v>2020Q2</c:v>
                </c:pt>
                <c:pt idx="46">
                  <c:v>2020Q3</c:v>
                </c:pt>
                <c:pt idx="47">
                  <c:v>2020Q4</c:v>
                </c:pt>
                <c:pt idx="48">
                  <c:v>2021</c:v>
                </c:pt>
                <c:pt idx="49">
                  <c:v>2021Q2</c:v>
                </c:pt>
                <c:pt idx="50">
                  <c:v>2021Q3</c:v>
                </c:pt>
                <c:pt idx="51">
                  <c:v>2021Q4</c:v>
                </c:pt>
                <c:pt idx="52">
                  <c:v>2022</c:v>
                </c:pt>
                <c:pt idx="53">
                  <c:v>2022Q2</c:v>
                </c:pt>
                <c:pt idx="54">
                  <c:v>2022Q3</c:v>
                </c:pt>
                <c:pt idx="55">
                  <c:v>2022Q4</c:v>
                </c:pt>
                <c:pt idx="56">
                  <c:v>2023</c:v>
                </c:pt>
                <c:pt idx="57">
                  <c:v>2023Q2</c:v>
                </c:pt>
                <c:pt idx="58">
                  <c:v>2023Q3</c:v>
                </c:pt>
                <c:pt idx="59">
                  <c:v>2023Q4</c:v>
                </c:pt>
                <c:pt idx="60">
                  <c:v>2024</c:v>
                </c:pt>
                <c:pt idx="61">
                  <c:v>2024Q2</c:v>
                </c:pt>
                <c:pt idx="62">
                  <c:v>2024Q3</c:v>
                </c:pt>
                <c:pt idx="63">
                  <c:v>2024Q4</c:v>
                </c:pt>
              </c:strCache>
            </c:strRef>
          </c:cat>
          <c:val>
            <c:numRef>
              <c:f>'dwa box'!$E$3:$E$66</c:f>
              <c:numCache>
                <c:formatCode>General</c:formatCode>
                <c:ptCount val="64"/>
                <c:pt idx="0">
                  <c:v>2986917.32</c:v>
                </c:pt>
                <c:pt idx="1">
                  <c:v>2982783.44</c:v>
                </c:pt>
                <c:pt idx="2">
                  <c:v>3004719.05</c:v>
                </c:pt>
                <c:pt idx="3">
                  <c:v>3018807.07</c:v>
                </c:pt>
                <c:pt idx="4">
                  <c:v>3014106.75</c:v>
                </c:pt>
                <c:pt idx="5">
                  <c:v>3042506.63</c:v>
                </c:pt>
                <c:pt idx="6">
                  <c:v>3061191.25</c:v>
                </c:pt>
                <c:pt idx="7">
                  <c:v>3080090.1</c:v>
                </c:pt>
                <c:pt idx="8">
                  <c:v>3063801.34</c:v>
                </c:pt>
                <c:pt idx="9">
                  <c:v>3081051.77</c:v>
                </c:pt>
                <c:pt idx="10">
                  <c:v>3076083.48</c:v>
                </c:pt>
                <c:pt idx="11">
                  <c:v>3045606.93</c:v>
                </c:pt>
                <c:pt idx="12">
                  <c:v>3023228.44</c:v>
                </c:pt>
                <c:pt idx="13">
                  <c:v>3007087.26</c:v>
                </c:pt>
                <c:pt idx="14">
                  <c:v>2989229.93</c:v>
                </c:pt>
                <c:pt idx="15">
                  <c:v>2977390.72</c:v>
                </c:pt>
                <c:pt idx="16">
                  <c:v>2936359.44</c:v>
                </c:pt>
                <c:pt idx="17">
                  <c:v>2938758.73</c:v>
                </c:pt>
                <c:pt idx="18">
                  <c:v>2955703.72</c:v>
                </c:pt>
                <c:pt idx="19">
                  <c:v>2950951.22</c:v>
                </c:pt>
                <c:pt idx="20">
                  <c:v>2949513.71</c:v>
                </c:pt>
                <c:pt idx="21">
                  <c:v>2969323.95</c:v>
                </c:pt>
                <c:pt idx="22">
                  <c:v>2977159.32</c:v>
                </c:pt>
                <c:pt idx="23">
                  <c:v>2971898.31</c:v>
                </c:pt>
                <c:pt idx="24">
                  <c:v>2977105.57</c:v>
                </c:pt>
                <c:pt idx="25">
                  <c:v>3006452.66</c:v>
                </c:pt>
                <c:pt idx="26">
                  <c:v>3027449.47</c:v>
                </c:pt>
                <c:pt idx="27">
                  <c:v>3042129.75</c:v>
                </c:pt>
                <c:pt idx="28">
                  <c:v>3059617.04</c:v>
                </c:pt>
                <c:pt idx="29">
                  <c:v>3088675.48</c:v>
                </c:pt>
                <c:pt idx="30">
                  <c:v>3121204.13</c:v>
                </c:pt>
                <c:pt idx="31">
                  <c:v>3136056.01</c:v>
                </c:pt>
                <c:pt idx="32">
                  <c:v>3164427.28</c:v>
                </c:pt>
                <c:pt idx="33">
                  <c:v>3205938.08</c:v>
                </c:pt>
                <c:pt idx="34">
                  <c:v>3242872.81</c:v>
                </c:pt>
                <c:pt idx="35">
                  <c:v>3258852.64</c:v>
                </c:pt>
                <c:pt idx="36">
                  <c:v>3290009.44</c:v>
                </c:pt>
                <c:pt idx="37">
                  <c:v>3331635.08</c:v>
                </c:pt>
                <c:pt idx="38">
                  <c:v>3371085.7</c:v>
                </c:pt>
                <c:pt idx="39">
                  <c:v>3374525.18</c:v>
                </c:pt>
                <c:pt idx="40">
                  <c:v>3413103.19</c:v>
                </c:pt>
                <c:pt idx="41">
                  <c:v>3466602.46</c:v>
                </c:pt>
                <c:pt idx="42">
                  <c:v>3516652.77</c:v>
                </c:pt>
                <c:pt idx="43">
                  <c:v>3534133.19</c:v>
                </c:pt>
                <c:pt idx="44">
                  <c:v>3541562.11</c:v>
                </c:pt>
                <c:pt idx="45">
                  <c:v>3606680.51</c:v>
                </c:pt>
                <c:pt idx="46">
                  <c:v>3634876.3</c:v>
                </c:pt>
                <c:pt idx="47">
                  <c:v>3680620.54</c:v>
                </c:pt>
                <c:pt idx="48">
                  <c:v>3721125.82</c:v>
                </c:pt>
                <c:pt idx="49">
                  <c:v>3797570.98</c:v>
                </c:pt>
                <c:pt idx="50">
                  <c:v>3880757.95</c:v>
                </c:pt>
                <c:pt idx="51">
                  <c:v>3934924.28</c:v>
                </c:pt>
                <c:pt idx="52">
                  <c:v>4000116.05</c:v>
                </c:pt>
                <c:pt idx="53">
                  <c:v>4070142.55</c:v>
                </c:pt>
                <c:pt idx="54">
                  <c:v>4124299.31</c:v>
                </c:pt>
                <c:pt idx="55">
                  <c:v>4126296.32</c:v>
                </c:pt>
                <c:pt idx="56">
                  <c:v>4138999.78</c:v>
                </c:pt>
                <c:pt idx="57">
                  <c:v>4170001.1</c:v>
                </c:pt>
                <c:pt idx="58">
                  <c:v>4195671.41</c:v>
                </c:pt>
                <c:pt idx="59">
                  <c:v>4208242.5</c:v>
                </c:pt>
                <c:pt idx="60">
                  <c:v>4230901.4000000004</c:v>
                </c:pt>
                <c:pt idx="61">
                  <c:v>4294391.82</c:v>
                </c:pt>
                <c:pt idx="62">
                  <c:v>4361061.8899999997</c:v>
                </c:pt>
                <c:pt idx="63">
                  <c:v>4399394.17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D-414D-9962-A08631B46AD6}"/>
            </c:ext>
          </c:extLst>
        </c:ser>
        <c:ser>
          <c:idx val="3"/>
          <c:order val="3"/>
          <c:tx>
            <c:strRef>
              <c:f>'dwa box'!$F$2</c:f>
              <c:strCache>
                <c:ptCount val="1"/>
                <c:pt idx="0">
                  <c:v>Decile 8</c:v>
                </c:pt>
              </c:strCache>
            </c:strRef>
          </c:tx>
          <c:spPr>
            <a:solidFill>
              <a:srgbClr val="65B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70AD47"/>
                  </a:solidFill>
                </a14:hiddenLine>
              </a:ext>
            </a:extLst>
          </c:spPr>
          <c:invertIfNegative val="0"/>
          <c:cat>
            <c:strRef>
              <c:f>'dwa box'!$B$3:$B$66</c:f>
              <c:strCache>
                <c:ptCount val="64"/>
                <c:pt idx="0">
                  <c:v>2009</c:v>
                </c:pt>
                <c:pt idx="1">
                  <c:v>2009Q2</c:v>
                </c:pt>
                <c:pt idx="2">
                  <c:v>2009Q3</c:v>
                </c:pt>
                <c:pt idx="3">
                  <c:v>2009Q4</c:v>
                </c:pt>
                <c:pt idx="4">
                  <c:v>2010</c:v>
                </c:pt>
                <c:pt idx="5">
                  <c:v>2010Q2</c:v>
                </c:pt>
                <c:pt idx="6">
                  <c:v>2010Q3</c:v>
                </c:pt>
                <c:pt idx="7">
                  <c:v>2010Q4</c:v>
                </c:pt>
                <c:pt idx="8">
                  <c:v>2011</c:v>
                </c:pt>
                <c:pt idx="9">
                  <c:v>2011Q2</c:v>
                </c:pt>
                <c:pt idx="10">
                  <c:v>2011Q3</c:v>
                </c:pt>
                <c:pt idx="11">
                  <c:v>2011Q4</c:v>
                </c:pt>
                <c:pt idx="12">
                  <c:v>2012</c:v>
                </c:pt>
                <c:pt idx="13">
                  <c:v>2012Q2</c:v>
                </c:pt>
                <c:pt idx="14">
                  <c:v>2012Q3</c:v>
                </c:pt>
                <c:pt idx="15">
                  <c:v>2012Q4</c:v>
                </c:pt>
                <c:pt idx="16">
                  <c:v>2013</c:v>
                </c:pt>
                <c:pt idx="17">
                  <c:v>2013Q2</c:v>
                </c:pt>
                <c:pt idx="18">
                  <c:v>2013Q3</c:v>
                </c:pt>
                <c:pt idx="19">
                  <c:v>2013Q4</c:v>
                </c:pt>
                <c:pt idx="20">
                  <c:v>2014</c:v>
                </c:pt>
                <c:pt idx="21">
                  <c:v>2014Q2</c:v>
                </c:pt>
                <c:pt idx="22">
                  <c:v>2014Q3</c:v>
                </c:pt>
                <c:pt idx="23">
                  <c:v>2014Q4</c:v>
                </c:pt>
                <c:pt idx="24">
                  <c:v>2015</c:v>
                </c:pt>
                <c:pt idx="25">
                  <c:v>2015Q2</c:v>
                </c:pt>
                <c:pt idx="26">
                  <c:v>2015Q3</c:v>
                </c:pt>
                <c:pt idx="27">
                  <c:v>2015Q4</c:v>
                </c:pt>
                <c:pt idx="28">
                  <c:v>2016</c:v>
                </c:pt>
                <c:pt idx="29">
                  <c:v>2016Q2</c:v>
                </c:pt>
                <c:pt idx="30">
                  <c:v>2016Q3</c:v>
                </c:pt>
                <c:pt idx="31">
                  <c:v>2016Q4</c:v>
                </c:pt>
                <c:pt idx="32">
                  <c:v>2017</c:v>
                </c:pt>
                <c:pt idx="33">
                  <c:v>2017Q2</c:v>
                </c:pt>
                <c:pt idx="34">
                  <c:v>2017Q3</c:v>
                </c:pt>
                <c:pt idx="35">
                  <c:v>2017Q4</c:v>
                </c:pt>
                <c:pt idx="36">
                  <c:v>2018</c:v>
                </c:pt>
                <c:pt idx="37">
                  <c:v>2018Q2</c:v>
                </c:pt>
                <c:pt idx="38">
                  <c:v>2018Q3</c:v>
                </c:pt>
                <c:pt idx="39">
                  <c:v>2018Q4</c:v>
                </c:pt>
                <c:pt idx="40">
                  <c:v>2019</c:v>
                </c:pt>
                <c:pt idx="41">
                  <c:v>2019Q2</c:v>
                </c:pt>
                <c:pt idx="42">
                  <c:v>2019Q3</c:v>
                </c:pt>
                <c:pt idx="43">
                  <c:v>2019Q4</c:v>
                </c:pt>
                <c:pt idx="44">
                  <c:v>2020</c:v>
                </c:pt>
                <c:pt idx="45">
                  <c:v>2020Q2</c:v>
                </c:pt>
                <c:pt idx="46">
                  <c:v>2020Q3</c:v>
                </c:pt>
                <c:pt idx="47">
                  <c:v>2020Q4</c:v>
                </c:pt>
                <c:pt idx="48">
                  <c:v>2021</c:v>
                </c:pt>
                <c:pt idx="49">
                  <c:v>2021Q2</c:v>
                </c:pt>
                <c:pt idx="50">
                  <c:v>2021Q3</c:v>
                </c:pt>
                <c:pt idx="51">
                  <c:v>2021Q4</c:v>
                </c:pt>
                <c:pt idx="52">
                  <c:v>2022</c:v>
                </c:pt>
                <c:pt idx="53">
                  <c:v>2022Q2</c:v>
                </c:pt>
                <c:pt idx="54">
                  <c:v>2022Q3</c:v>
                </c:pt>
                <c:pt idx="55">
                  <c:v>2022Q4</c:v>
                </c:pt>
                <c:pt idx="56">
                  <c:v>2023</c:v>
                </c:pt>
                <c:pt idx="57">
                  <c:v>2023Q2</c:v>
                </c:pt>
                <c:pt idx="58">
                  <c:v>2023Q3</c:v>
                </c:pt>
                <c:pt idx="59">
                  <c:v>2023Q4</c:v>
                </c:pt>
                <c:pt idx="60">
                  <c:v>2024</c:v>
                </c:pt>
                <c:pt idx="61">
                  <c:v>2024Q2</c:v>
                </c:pt>
                <c:pt idx="62">
                  <c:v>2024Q3</c:v>
                </c:pt>
                <c:pt idx="63">
                  <c:v>2024Q4</c:v>
                </c:pt>
              </c:strCache>
            </c:strRef>
          </c:cat>
          <c:val>
            <c:numRef>
              <c:f>'dwa box'!$F$3:$F$66</c:f>
              <c:numCache>
                <c:formatCode>General</c:formatCode>
                <c:ptCount val="64"/>
                <c:pt idx="0">
                  <c:v>4200687.4400000004</c:v>
                </c:pt>
                <c:pt idx="1">
                  <c:v>4197983.78</c:v>
                </c:pt>
                <c:pt idx="2">
                  <c:v>4238017.7300000004</c:v>
                </c:pt>
                <c:pt idx="3">
                  <c:v>4263841.46</c:v>
                </c:pt>
                <c:pt idx="4">
                  <c:v>4264704.58</c:v>
                </c:pt>
                <c:pt idx="5">
                  <c:v>4301636.18</c:v>
                </c:pt>
                <c:pt idx="6">
                  <c:v>4332611.97</c:v>
                </c:pt>
                <c:pt idx="7">
                  <c:v>4358632.87</c:v>
                </c:pt>
                <c:pt idx="8">
                  <c:v>4352734.01</c:v>
                </c:pt>
                <c:pt idx="9">
                  <c:v>4382761.4800000004</c:v>
                </c:pt>
                <c:pt idx="10">
                  <c:v>4382223.17</c:v>
                </c:pt>
                <c:pt idx="11">
                  <c:v>4347782.83</c:v>
                </c:pt>
                <c:pt idx="12">
                  <c:v>4327189.68</c:v>
                </c:pt>
                <c:pt idx="13">
                  <c:v>4310894.66</c:v>
                </c:pt>
                <c:pt idx="14">
                  <c:v>4293501.0599999996</c:v>
                </c:pt>
                <c:pt idx="15">
                  <c:v>4282677.5999999996</c:v>
                </c:pt>
                <c:pt idx="16">
                  <c:v>4233426.97</c:v>
                </c:pt>
                <c:pt idx="17">
                  <c:v>4238991.0599999996</c:v>
                </c:pt>
                <c:pt idx="18">
                  <c:v>4266149.63</c:v>
                </c:pt>
                <c:pt idx="19">
                  <c:v>4260056.1100000003</c:v>
                </c:pt>
                <c:pt idx="20">
                  <c:v>4262831.87</c:v>
                </c:pt>
                <c:pt idx="21">
                  <c:v>4294686.63</c:v>
                </c:pt>
                <c:pt idx="22">
                  <c:v>4313212.0199999996</c:v>
                </c:pt>
                <c:pt idx="23">
                  <c:v>4301369.78</c:v>
                </c:pt>
                <c:pt idx="24">
                  <c:v>4323074.46</c:v>
                </c:pt>
                <c:pt idx="25">
                  <c:v>4356085.29</c:v>
                </c:pt>
                <c:pt idx="26">
                  <c:v>4387198.7</c:v>
                </c:pt>
                <c:pt idx="27">
                  <c:v>4413342.42</c:v>
                </c:pt>
                <c:pt idx="28">
                  <c:v>4441442.84</c:v>
                </c:pt>
                <c:pt idx="29">
                  <c:v>4484837.74</c:v>
                </c:pt>
                <c:pt idx="30">
                  <c:v>4537148.16</c:v>
                </c:pt>
                <c:pt idx="31">
                  <c:v>4566216.0199999996</c:v>
                </c:pt>
                <c:pt idx="32">
                  <c:v>4620407.3600000003</c:v>
                </c:pt>
                <c:pt idx="33">
                  <c:v>4692654.13</c:v>
                </c:pt>
                <c:pt idx="34">
                  <c:v>4753862.1500000004</c:v>
                </c:pt>
                <c:pt idx="35">
                  <c:v>4785394.24</c:v>
                </c:pt>
                <c:pt idx="36">
                  <c:v>4832939.68</c:v>
                </c:pt>
                <c:pt idx="37">
                  <c:v>4897959.54</c:v>
                </c:pt>
                <c:pt idx="38">
                  <c:v>4957125.76</c:v>
                </c:pt>
                <c:pt idx="39">
                  <c:v>4967547.5</c:v>
                </c:pt>
                <c:pt idx="40">
                  <c:v>5030766.28</c:v>
                </c:pt>
                <c:pt idx="41">
                  <c:v>5117051.58</c:v>
                </c:pt>
                <c:pt idx="42">
                  <c:v>5195733.01</c:v>
                </c:pt>
                <c:pt idx="43">
                  <c:v>5230595.63</c:v>
                </c:pt>
                <c:pt idx="44">
                  <c:v>5234600.3899999997</c:v>
                </c:pt>
                <c:pt idx="45">
                  <c:v>5338686.9400000004</c:v>
                </c:pt>
                <c:pt idx="46">
                  <c:v>5395509.9400000004</c:v>
                </c:pt>
                <c:pt idx="47">
                  <c:v>5472614.8200000003</c:v>
                </c:pt>
                <c:pt idx="48">
                  <c:v>5537076.71</c:v>
                </c:pt>
                <c:pt idx="49">
                  <c:v>5647987.2400000002</c:v>
                </c:pt>
                <c:pt idx="50">
                  <c:v>5771128.1100000003</c:v>
                </c:pt>
                <c:pt idx="51">
                  <c:v>5861234.5199999996</c:v>
                </c:pt>
                <c:pt idx="52">
                  <c:v>5961323.7199999997</c:v>
                </c:pt>
                <c:pt idx="53">
                  <c:v>6055182.0099999998</c:v>
                </c:pt>
                <c:pt idx="54">
                  <c:v>6143991.7599999998</c:v>
                </c:pt>
                <c:pt idx="55">
                  <c:v>6150348.6799999997</c:v>
                </c:pt>
                <c:pt idx="56">
                  <c:v>6159447.4400000004</c:v>
                </c:pt>
                <c:pt idx="57">
                  <c:v>6201798.9299999997</c:v>
                </c:pt>
                <c:pt idx="58">
                  <c:v>6228909.5199999996</c:v>
                </c:pt>
                <c:pt idx="59">
                  <c:v>6262088.6699999999</c:v>
                </c:pt>
                <c:pt idx="60">
                  <c:v>6287919.4199999999</c:v>
                </c:pt>
                <c:pt idx="61">
                  <c:v>6375535.5700000003</c:v>
                </c:pt>
                <c:pt idx="62">
                  <c:v>6480312.3499999996</c:v>
                </c:pt>
                <c:pt idx="63">
                  <c:v>6528809.71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3D-414D-9962-A08631B46AD6}"/>
            </c:ext>
          </c:extLst>
        </c:ser>
        <c:ser>
          <c:idx val="4"/>
          <c:order val="4"/>
          <c:tx>
            <c:strRef>
              <c:f>'dwa box'!$G$2</c:f>
              <c:strCache>
                <c:ptCount val="1"/>
                <c:pt idx="0">
                  <c:v>Decile 9</c:v>
                </c:pt>
              </c:strCache>
            </c:strRef>
          </c:tx>
          <c:spPr>
            <a:solidFill>
              <a:srgbClr val="00B1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5B9BD5"/>
                  </a:solidFill>
                </a14:hiddenLine>
              </a:ext>
            </a:extLst>
          </c:spPr>
          <c:invertIfNegative val="0"/>
          <c:cat>
            <c:strRef>
              <c:f>'dwa box'!$B$3:$B$66</c:f>
              <c:strCache>
                <c:ptCount val="64"/>
                <c:pt idx="0">
                  <c:v>2009</c:v>
                </c:pt>
                <c:pt idx="1">
                  <c:v>2009Q2</c:v>
                </c:pt>
                <c:pt idx="2">
                  <c:v>2009Q3</c:v>
                </c:pt>
                <c:pt idx="3">
                  <c:v>2009Q4</c:v>
                </c:pt>
                <c:pt idx="4">
                  <c:v>2010</c:v>
                </c:pt>
                <c:pt idx="5">
                  <c:v>2010Q2</c:v>
                </c:pt>
                <c:pt idx="6">
                  <c:v>2010Q3</c:v>
                </c:pt>
                <c:pt idx="7">
                  <c:v>2010Q4</c:v>
                </c:pt>
                <c:pt idx="8">
                  <c:v>2011</c:v>
                </c:pt>
                <c:pt idx="9">
                  <c:v>2011Q2</c:v>
                </c:pt>
                <c:pt idx="10">
                  <c:v>2011Q3</c:v>
                </c:pt>
                <c:pt idx="11">
                  <c:v>2011Q4</c:v>
                </c:pt>
                <c:pt idx="12">
                  <c:v>2012</c:v>
                </c:pt>
                <c:pt idx="13">
                  <c:v>2012Q2</c:v>
                </c:pt>
                <c:pt idx="14">
                  <c:v>2012Q3</c:v>
                </c:pt>
                <c:pt idx="15">
                  <c:v>2012Q4</c:v>
                </c:pt>
                <c:pt idx="16">
                  <c:v>2013</c:v>
                </c:pt>
                <c:pt idx="17">
                  <c:v>2013Q2</c:v>
                </c:pt>
                <c:pt idx="18">
                  <c:v>2013Q3</c:v>
                </c:pt>
                <c:pt idx="19">
                  <c:v>2013Q4</c:v>
                </c:pt>
                <c:pt idx="20">
                  <c:v>2014</c:v>
                </c:pt>
                <c:pt idx="21">
                  <c:v>2014Q2</c:v>
                </c:pt>
                <c:pt idx="22">
                  <c:v>2014Q3</c:v>
                </c:pt>
                <c:pt idx="23">
                  <c:v>2014Q4</c:v>
                </c:pt>
                <c:pt idx="24">
                  <c:v>2015</c:v>
                </c:pt>
                <c:pt idx="25">
                  <c:v>2015Q2</c:v>
                </c:pt>
                <c:pt idx="26">
                  <c:v>2015Q3</c:v>
                </c:pt>
                <c:pt idx="27">
                  <c:v>2015Q4</c:v>
                </c:pt>
                <c:pt idx="28">
                  <c:v>2016</c:v>
                </c:pt>
                <c:pt idx="29">
                  <c:v>2016Q2</c:v>
                </c:pt>
                <c:pt idx="30">
                  <c:v>2016Q3</c:v>
                </c:pt>
                <c:pt idx="31">
                  <c:v>2016Q4</c:v>
                </c:pt>
                <c:pt idx="32">
                  <c:v>2017</c:v>
                </c:pt>
                <c:pt idx="33">
                  <c:v>2017Q2</c:v>
                </c:pt>
                <c:pt idx="34">
                  <c:v>2017Q3</c:v>
                </c:pt>
                <c:pt idx="35">
                  <c:v>2017Q4</c:v>
                </c:pt>
                <c:pt idx="36">
                  <c:v>2018</c:v>
                </c:pt>
                <c:pt idx="37">
                  <c:v>2018Q2</c:v>
                </c:pt>
                <c:pt idx="38">
                  <c:v>2018Q3</c:v>
                </c:pt>
                <c:pt idx="39">
                  <c:v>2018Q4</c:v>
                </c:pt>
                <c:pt idx="40">
                  <c:v>2019</c:v>
                </c:pt>
                <c:pt idx="41">
                  <c:v>2019Q2</c:v>
                </c:pt>
                <c:pt idx="42">
                  <c:v>2019Q3</c:v>
                </c:pt>
                <c:pt idx="43">
                  <c:v>2019Q4</c:v>
                </c:pt>
                <c:pt idx="44">
                  <c:v>2020</c:v>
                </c:pt>
                <c:pt idx="45">
                  <c:v>2020Q2</c:v>
                </c:pt>
                <c:pt idx="46">
                  <c:v>2020Q3</c:v>
                </c:pt>
                <c:pt idx="47">
                  <c:v>2020Q4</c:v>
                </c:pt>
                <c:pt idx="48">
                  <c:v>2021</c:v>
                </c:pt>
                <c:pt idx="49">
                  <c:v>2021Q2</c:v>
                </c:pt>
                <c:pt idx="50">
                  <c:v>2021Q3</c:v>
                </c:pt>
                <c:pt idx="51">
                  <c:v>2021Q4</c:v>
                </c:pt>
                <c:pt idx="52">
                  <c:v>2022</c:v>
                </c:pt>
                <c:pt idx="53">
                  <c:v>2022Q2</c:v>
                </c:pt>
                <c:pt idx="54">
                  <c:v>2022Q3</c:v>
                </c:pt>
                <c:pt idx="55">
                  <c:v>2022Q4</c:v>
                </c:pt>
                <c:pt idx="56">
                  <c:v>2023</c:v>
                </c:pt>
                <c:pt idx="57">
                  <c:v>2023Q2</c:v>
                </c:pt>
                <c:pt idx="58">
                  <c:v>2023Q3</c:v>
                </c:pt>
                <c:pt idx="59">
                  <c:v>2023Q4</c:v>
                </c:pt>
                <c:pt idx="60">
                  <c:v>2024</c:v>
                </c:pt>
                <c:pt idx="61">
                  <c:v>2024Q2</c:v>
                </c:pt>
                <c:pt idx="62">
                  <c:v>2024Q3</c:v>
                </c:pt>
                <c:pt idx="63">
                  <c:v>2024Q4</c:v>
                </c:pt>
              </c:strCache>
            </c:strRef>
          </c:cat>
          <c:val>
            <c:numRef>
              <c:f>'dwa box'!$G$3:$G$66</c:f>
              <c:numCache>
                <c:formatCode>General</c:formatCode>
                <c:ptCount val="64"/>
                <c:pt idx="0">
                  <c:v>6288417.25</c:v>
                </c:pt>
                <c:pt idx="1">
                  <c:v>6292833.3700000001</c:v>
                </c:pt>
                <c:pt idx="2">
                  <c:v>6363072.7300000004</c:v>
                </c:pt>
                <c:pt idx="3">
                  <c:v>6405628.8799999999</c:v>
                </c:pt>
                <c:pt idx="4">
                  <c:v>6414492.8799999999</c:v>
                </c:pt>
                <c:pt idx="5">
                  <c:v>6470101.6200000001</c:v>
                </c:pt>
                <c:pt idx="6">
                  <c:v>6536862.2400000002</c:v>
                </c:pt>
                <c:pt idx="7">
                  <c:v>6572494.8799999999</c:v>
                </c:pt>
                <c:pt idx="8">
                  <c:v>6569101.5199999996</c:v>
                </c:pt>
                <c:pt idx="9">
                  <c:v>6613405.2800000003</c:v>
                </c:pt>
                <c:pt idx="10">
                  <c:v>6609234.5199999996</c:v>
                </c:pt>
                <c:pt idx="11">
                  <c:v>6571819.21</c:v>
                </c:pt>
                <c:pt idx="12">
                  <c:v>6561393.7699999996</c:v>
                </c:pt>
                <c:pt idx="13">
                  <c:v>6544960.1399999997</c:v>
                </c:pt>
                <c:pt idx="14">
                  <c:v>6542911.46</c:v>
                </c:pt>
                <c:pt idx="15">
                  <c:v>6533133.4800000004</c:v>
                </c:pt>
                <c:pt idx="16">
                  <c:v>6478024.0199999996</c:v>
                </c:pt>
                <c:pt idx="17">
                  <c:v>6496794.9900000002</c:v>
                </c:pt>
                <c:pt idx="18">
                  <c:v>6541689.7199999997</c:v>
                </c:pt>
                <c:pt idx="19">
                  <c:v>6548572.0499999998</c:v>
                </c:pt>
                <c:pt idx="20">
                  <c:v>6557675.5899999999</c:v>
                </c:pt>
                <c:pt idx="21">
                  <c:v>6612069.1699999999</c:v>
                </c:pt>
                <c:pt idx="22">
                  <c:v>6630547.8600000003</c:v>
                </c:pt>
                <c:pt idx="23">
                  <c:v>6629885.7300000004</c:v>
                </c:pt>
                <c:pt idx="24">
                  <c:v>6679011.6799999997</c:v>
                </c:pt>
                <c:pt idx="25">
                  <c:v>6741335.8799999999</c:v>
                </c:pt>
                <c:pt idx="26">
                  <c:v>6792419.5300000003</c:v>
                </c:pt>
                <c:pt idx="27">
                  <c:v>6853673.0599999996</c:v>
                </c:pt>
                <c:pt idx="28">
                  <c:v>6904262.1799999997</c:v>
                </c:pt>
                <c:pt idx="29">
                  <c:v>6983460.8300000001</c:v>
                </c:pt>
                <c:pt idx="30">
                  <c:v>7078688.3799999999</c:v>
                </c:pt>
                <c:pt idx="31">
                  <c:v>7153422.2400000002</c:v>
                </c:pt>
                <c:pt idx="32">
                  <c:v>7246425.9900000002</c:v>
                </c:pt>
                <c:pt idx="33">
                  <c:v>7366623</c:v>
                </c:pt>
                <c:pt idx="34">
                  <c:v>7467272.7300000004</c:v>
                </c:pt>
                <c:pt idx="35">
                  <c:v>7523043.5300000003</c:v>
                </c:pt>
                <c:pt idx="36">
                  <c:v>7588886.7300000004</c:v>
                </c:pt>
                <c:pt idx="37">
                  <c:v>7688613.6600000001</c:v>
                </c:pt>
                <c:pt idx="38">
                  <c:v>7786385.4199999999</c:v>
                </c:pt>
                <c:pt idx="39">
                  <c:v>7783406.5199999996</c:v>
                </c:pt>
                <c:pt idx="40">
                  <c:v>7887058.46</c:v>
                </c:pt>
                <c:pt idx="41">
                  <c:v>8020813.5099999998</c:v>
                </c:pt>
                <c:pt idx="42">
                  <c:v>8151485.96</c:v>
                </c:pt>
                <c:pt idx="43">
                  <c:v>8201301.1600000001</c:v>
                </c:pt>
                <c:pt idx="44">
                  <c:v>8192212.3099999996</c:v>
                </c:pt>
                <c:pt idx="45">
                  <c:v>8361996.3799999999</c:v>
                </c:pt>
                <c:pt idx="46">
                  <c:v>8454373.8200000003</c:v>
                </c:pt>
                <c:pt idx="47">
                  <c:v>8586926.9299999997</c:v>
                </c:pt>
                <c:pt idx="48">
                  <c:v>8680980.8699999992</c:v>
                </c:pt>
                <c:pt idx="49">
                  <c:v>8850739.9100000001</c:v>
                </c:pt>
                <c:pt idx="50">
                  <c:v>9014698.6699999999</c:v>
                </c:pt>
                <c:pt idx="51">
                  <c:v>9156146.9100000001</c:v>
                </c:pt>
                <c:pt idx="52">
                  <c:v>9281635.6400000006</c:v>
                </c:pt>
                <c:pt idx="53">
                  <c:v>9418142.5399999991</c:v>
                </c:pt>
                <c:pt idx="54">
                  <c:v>9545819.1199999992</c:v>
                </c:pt>
                <c:pt idx="55">
                  <c:v>9553267.7899999991</c:v>
                </c:pt>
                <c:pt idx="56">
                  <c:v>9585908.9000000004</c:v>
                </c:pt>
                <c:pt idx="57">
                  <c:v>9644701.6099999994</c:v>
                </c:pt>
                <c:pt idx="58">
                  <c:v>9685569.3300000001</c:v>
                </c:pt>
                <c:pt idx="59">
                  <c:v>9726298.0899999999</c:v>
                </c:pt>
                <c:pt idx="60">
                  <c:v>9784195.3900000006</c:v>
                </c:pt>
                <c:pt idx="61">
                  <c:v>9906688.9299999997</c:v>
                </c:pt>
                <c:pt idx="62">
                  <c:v>10062831.75</c:v>
                </c:pt>
                <c:pt idx="63">
                  <c:v>10141987.34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3D-414D-9962-A08631B46AD6}"/>
            </c:ext>
          </c:extLst>
        </c:ser>
        <c:ser>
          <c:idx val="0"/>
          <c:order val="5"/>
          <c:tx>
            <c:strRef>
              <c:f>'dwa box'!$C$2</c:f>
              <c:strCache>
                <c:ptCount val="1"/>
                <c:pt idx="0">
                  <c:v>Decile 10 (richest decile)</c:v>
                </c:pt>
              </c:strCache>
            </c:strRef>
          </c:tx>
          <c:spPr>
            <a:solidFill>
              <a:srgbClr val="0078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FFC000"/>
                  </a:solidFill>
                </a14:hiddenLine>
              </a:ext>
            </a:extLst>
          </c:spPr>
          <c:invertIfNegative val="0"/>
          <c:cat>
            <c:strRef>
              <c:f>'dwa box'!$B$3:$B$66</c:f>
              <c:strCache>
                <c:ptCount val="64"/>
                <c:pt idx="0">
                  <c:v>2009</c:v>
                </c:pt>
                <c:pt idx="1">
                  <c:v>2009Q2</c:v>
                </c:pt>
                <c:pt idx="2">
                  <c:v>2009Q3</c:v>
                </c:pt>
                <c:pt idx="3">
                  <c:v>2009Q4</c:v>
                </c:pt>
                <c:pt idx="4">
                  <c:v>2010</c:v>
                </c:pt>
                <c:pt idx="5">
                  <c:v>2010Q2</c:v>
                </c:pt>
                <c:pt idx="6">
                  <c:v>2010Q3</c:v>
                </c:pt>
                <c:pt idx="7">
                  <c:v>2010Q4</c:v>
                </c:pt>
                <c:pt idx="8">
                  <c:v>2011</c:v>
                </c:pt>
                <c:pt idx="9">
                  <c:v>2011Q2</c:v>
                </c:pt>
                <c:pt idx="10">
                  <c:v>2011Q3</c:v>
                </c:pt>
                <c:pt idx="11">
                  <c:v>2011Q4</c:v>
                </c:pt>
                <c:pt idx="12">
                  <c:v>2012</c:v>
                </c:pt>
                <c:pt idx="13">
                  <c:v>2012Q2</c:v>
                </c:pt>
                <c:pt idx="14">
                  <c:v>2012Q3</c:v>
                </c:pt>
                <c:pt idx="15">
                  <c:v>2012Q4</c:v>
                </c:pt>
                <c:pt idx="16">
                  <c:v>2013</c:v>
                </c:pt>
                <c:pt idx="17">
                  <c:v>2013Q2</c:v>
                </c:pt>
                <c:pt idx="18">
                  <c:v>2013Q3</c:v>
                </c:pt>
                <c:pt idx="19">
                  <c:v>2013Q4</c:v>
                </c:pt>
                <c:pt idx="20">
                  <c:v>2014</c:v>
                </c:pt>
                <c:pt idx="21">
                  <c:v>2014Q2</c:v>
                </c:pt>
                <c:pt idx="22">
                  <c:v>2014Q3</c:v>
                </c:pt>
                <c:pt idx="23">
                  <c:v>2014Q4</c:v>
                </c:pt>
                <c:pt idx="24">
                  <c:v>2015</c:v>
                </c:pt>
                <c:pt idx="25">
                  <c:v>2015Q2</c:v>
                </c:pt>
                <c:pt idx="26">
                  <c:v>2015Q3</c:v>
                </c:pt>
                <c:pt idx="27">
                  <c:v>2015Q4</c:v>
                </c:pt>
                <c:pt idx="28">
                  <c:v>2016</c:v>
                </c:pt>
                <c:pt idx="29">
                  <c:v>2016Q2</c:v>
                </c:pt>
                <c:pt idx="30">
                  <c:v>2016Q3</c:v>
                </c:pt>
                <c:pt idx="31">
                  <c:v>2016Q4</c:v>
                </c:pt>
                <c:pt idx="32">
                  <c:v>2017</c:v>
                </c:pt>
                <c:pt idx="33">
                  <c:v>2017Q2</c:v>
                </c:pt>
                <c:pt idx="34">
                  <c:v>2017Q3</c:v>
                </c:pt>
                <c:pt idx="35">
                  <c:v>2017Q4</c:v>
                </c:pt>
                <c:pt idx="36">
                  <c:v>2018</c:v>
                </c:pt>
                <c:pt idx="37">
                  <c:v>2018Q2</c:v>
                </c:pt>
                <c:pt idx="38">
                  <c:v>2018Q3</c:v>
                </c:pt>
                <c:pt idx="39">
                  <c:v>2018Q4</c:v>
                </c:pt>
                <c:pt idx="40">
                  <c:v>2019</c:v>
                </c:pt>
                <c:pt idx="41">
                  <c:v>2019Q2</c:v>
                </c:pt>
                <c:pt idx="42">
                  <c:v>2019Q3</c:v>
                </c:pt>
                <c:pt idx="43">
                  <c:v>2019Q4</c:v>
                </c:pt>
                <c:pt idx="44">
                  <c:v>2020</c:v>
                </c:pt>
                <c:pt idx="45">
                  <c:v>2020Q2</c:v>
                </c:pt>
                <c:pt idx="46">
                  <c:v>2020Q3</c:v>
                </c:pt>
                <c:pt idx="47">
                  <c:v>2020Q4</c:v>
                </c:pt>
                <c:pt idx="48">
                  <c:v>2021</c:v>
                </c:pt>
                <c:pt idx="49">
                  <c:v>2021Q2</c:v>
                </c:pt>
                <c:pt idx="50">
                  <c:v>2021Q3</c:v>
                </c:pt>
                <c:pt idx="51">
                  <c:v>2021Q4</c:v>
                </c:pt>
                <c:pt idx="52">
                  <c:v>2022</c:v>
                </c:pt>
                <c:pt idx="53">
                  <c:v>2022Q2</c:v>
                </c:pt>
                <c:pt idx="54">
                  <c:v>2022Q3</c:v>
                </c:pt>
                <c:pt idx="55">
                  <c:v>2022Q4</c:v>
                </c:pt>
                <c:pt idx="56">
                  <c:v>2023</c:v>
                </c:pt>
                <c:pt idx="57">
                  <c:v>2023Q2</c:v>
                </c:pt>
                <c:pt idx="58">
                  <c:v>2023Q3</c:v>
                </c:pt>
                <c:pt idx="59">
                  <c:v>2023Q4</c:v>
                </c:pt>
                <c:pt idx="60">
                  <c:v>2024</c:v>
                </c:pt>
                <c:pt idx="61">
                  <c:v>2024Q2</c:v>
                </c:pt>
                <c:pt idx="62">
                  <c:v>2024Q3</c:v>
                </c:pt>
                <c:pt idx="63">
                  <c:v>2024Q4</c:v>
                </c:pt>
              </c:strCache>
            </c:strRef>
          </c:cat>
          <c:val>
            <c:numRef>
              <c:f>'dwa box'!$C$3:$C$66</c:f>
              <c:numCache>
                <c:formatCode>General</c:formatCode>
                <c:ptCount val="64"/>
                <c:pt idx="0">
                  <c:v>20473830.84</c:v>
                </c:pt>
                <c:pt idx="1">
                  <c:v>20598544.710000001</c:v>
                </c:pt>
                <c:pt idx="2">
                  <c:v>20966112.870000001</c:v>
                </c:pt>
                <c:pt idx="3">
                  <c:v>21069550.539999999</c:v>
                </c:pt>
                <c:pt idx="4">
                  <c:v>21160836.629999999</c:v>
                </c:pt>
                <c:pt idx="5">
                  <c:v>21205972.300000001</c:v>
                </c:pt>
                <c:pt idx="6">
                  <c:v>21473397.600000001</c:v>
                </c:pt>
                <c:pt idx="7">
                  <c:v>21606020.370000001</c:v>
                </c:pt>
                <c:pt idx="8">
                  <c:v>21676372.77</c:v>
                </c:pt>
                <c:pt idx="9">
                  <c:v>21865457.190000001</c:v>
                </c:pt>
                <c:pt idx="10">
                  <c:v>21679594.170000002</c:v>
                </c:pt>
                <c:pt idx="11">
                  <c:v>21691564.379999999</c:v>
                </c:pt>
                <c:pt idx="12">
                  <c:v>21930204.989999998</c:v>
                </c:pt>
                <c:pt idx="13">
                  <c:v>21901465.52</c:v>
                </c:pt>
                <c:pt idx="14">
                  <c:v>22043231.27</c:v>
                </c:pt>
                <c:pt idx="15">
                  <c:v>22152984.68</c:v>
                </c:pt>
                <c:pt idx="16">
                  <c:v>22122101.620000001</c:v>
                </c:pt>
                <c:pt idx="17">
                  <c:v>22225189.120000001</c:v>
                </c:pt>
                <c:pt idx="18">
                  <c:v>22545582.489999998</c:v>
                </c:pt>
                <c:pt idx="19">
                  <c:v>22818783.149999999</c:v>
                </c:pt>
                <c:pt idx="20">
                  <c:v>23097216.609999999</c:v>
                </c:pt>
                <c:pt idx="21">
                  <c:v>23390072.219999999</c:v>
                </c:pt>
                <c:pt idx="22">
                  <c:v>23552042.420000002</c:v>
                </c:pt>
                <c:pt idx="23">
                  <c:v>23468747.190000001</c:v>
                </c:pt>
                <c:pt idx="24">
                  <c:v>24004797.239999998</c:v>
                </c:pt>
                <c:pt idx="25">
                  <c:v>24060166.530000001</c:v>
                </c:pt>
                <c:pt idx="26">
                  <c:v>24046122.920000002</c:v>
                </c:pt>
                <c:pt idx="27">
                  <c:v>24369141.940000001</c:v>
                </c:pt>
                <c:pt idx="28">
                  <c:v>24536335.510000002</c:v>
                </c:pt>
                <c:pt idx="29">
                  <c:v>24703234.550000001</c:v>
                </c:pt>
                <c:pt idx="30">
                  <c:v>25053516.920000002</c:v>
                </c:pt>
                <c:pt idx="31">
                  <c:v>25401065.129999999</c:v>
                </c:pt>
                <c:pt idx="32">
                  <c:v>25748719.550000001</c:v>
                </c:pt>
                <c:pt idx="33">
                  <c:v>25988134.629999999</c:v>
                </c:pt>
                <c:pt idx="34">
                  <c:v>26337328.18</c:v>
                </c:pt>
                <c:pt idx="35">
                  <c:v>26530091.5</c:v>
                </c:pt>
                <c:pt idx="36">
                  <c:v>26833667.350000001</c:v>
                </c:pt>
                <c:pt idx="37">
                  <c:v>27146650.370000001</c:v>
                </c:pt>
                <c:pt idx="38">
                  <c:v>27457545.949999999</c:v>
                </c:pt>
                <c:pt idx="39">
                  <c:v>27193195.079999998</c:v>
                </c:pt>
                <c:pt idx="40">
                  <c:v>27791493.670000002</c:v>
                </c:pt>
                <c:pt idx="41">
                  <c:v>28283934.940000001</c:v>
                </c:pt>
                <c:pt idx="42">
                  <c:v>28774277.93</c:v>
                </c:pt>
                <c:pt idx="43">
                  <c:v>29063149.280000001</c:v>
                </c:pt>
                <c:pt idx="44">
                  <c:v>28586301.91</c:v>
                </c:pt>
                <c:pt idx="45">
                  <c:v>29439581.780000001</c:v>
                </c:pt>
                <c:pt idx="46">
                  <c:v>29772167.719999999</c:v>
                </c:pt>
                <c:pt idx="47">
                  <c:v>30526540.239999998</c:v>
                </c:pt>
                <c:pt idx="48">
                  <c:v>31155275.890000001</c:v>
                </c:pt>
                <c:pt idx="49">
                  <c:v>31865590.390000001</c:v>
                </c:pt>
                <c:pt idx="50">
                  <c:v>32439699.129999999</c:v>
                </c:pt>
                <c:pt idx="51">
                  <c:v>33132546.260000002</c:v>
                </c:pt>
                <c:pt idx="52">
                  <c:v>33214482.469999999</c:v>
                </c:pt>
                <c:pt idx="53">
                  <c:v>33201592.510000002</c:v>
                </c:pt>
                <c:pt idx="54">
                  <c:v>33486969.52</c:v>
                </c:pt>
                <c:pt idx="55">
                  <c:v>33820097.240000002</c:v>
                </c:pt>
                <c:pt idx="56">
                  <c:v>34350932.310000002</c:v>
                </c:pt>
                <c:pt idx="57">
                  <c:v>34682794.229999997</c:v>
                </c:pt>
                <c:pt idx="58">
                  <c:v>34690459.799999997</c:v>
                </c:pt>
                <c:pt idx="59">
                  <c:v>35158463.310000002</c:v>
                </c:pt>
                <c:pt idx="60">
                  <c:v>35534506.990000002</c:v>
                </c:pt>
                <c:pt idx="61">
                  <c:v>35800627.340000004</c:v>
                </c:pt>
                <c:pt idx="62">
                  <c:v>36452530.359999999</c:v>
                </c:pt>
                <c:pt idx="63">
                  <c:v>36639251.490000002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3D-414D-9962-A08631B46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82572543"/>
        <c:axId val="1237702671"/>
      </c:barChart>
      <c:lineChart>
        <c:grouping val="stacked"/>
        <c:varyColors val="0"/>
        <c:ser>
          <c:idx val="6"/>
          <c:order val="6"/>
          <c:tx>
            <c:strRef>
              <c:f>'dwa box'!$J$2</c:f>
              <c:strCache>
                <c:ptCount val="1"/>
                <c:pt idx="0">
                  <c:v>Quarterly Sector Accounts</c:v>
                </c:pt>
              </c:strCache>
            </c:strRef>
          </c:tx>
          <c:spPr>
            <a:ln w="25400" cap="rnd" cmpd="sng" algn="ctr">
              <a:solidFill>
                <a:srgbClr val="8139C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circle"/>
            <c:size val="4"/>
            <c:spPr>
              <a:solidFill>
                <a:srgbClr val="8139C6"/>
              </a:solidFill>
              <a:ln w="25400">
                <a:solidFill>
                  <a:srgbClr val="8139C6"/>
                </a:solidFill>
                <a:prstDash val="solid"/>
              </a:ln>
              <a:effectLst/>
            </c:spPr>
          </c:marker>
          <c:cat>
            <c:strRef>
              <c:f>'dwa box'!$B$3:$B$65</c:f>
              <c:strCache>
                <c:ptCount val="63"/>
                <c:pt idx="0">
                  <c:v>2009</c:v>
                </c:pt>
                <c:pt idx="1">
                  <c:v>2009Q2</c:v>
                </c:pt>
                <c:pt idx="2">
                  <c:v>2009Q3</c:v>
                </c:pt>
                <c:pt idx="3">
                  <c:v>2009Q4</c:v>
                </c:pt>
                <c:pt idx="4">
                  <c:v>2010</c:v>
                </c:pt>
                <c:pt idx="5">
                  <c:v>2010Q2</c:v>
                </c:pt>
                <c:pt idx="6">
                  <c:v>2010Q3</c:v>
                </c:pt>
                <c:pt idx="7">
                  <c:v>2010Q4</c:v>
                </c:pt>
                <c:pt idx="8">
                  <c:v>2011</c:v>
                </c:pt>
                <c:pt idx="9">
                  <c:v>2011Q2</c:v>
                </c:pt>
                <c:pt idx="10">
                  <c:v>2011Q3</c:v>
                </c:pt>
                <c:pt idx="11">
                  <c:v>2011Q4</c:v>
                </c:pt>
                <c:pt idx="12">
                  <c:v>2012</c:v>
                </c:pt>
                <c:pt idx="13">
                  <c:v>2012Q2</c:v>
                </c:pt>
                <c:pt idx="14">
                  <c:v>2012Q3</c:v>
                </c:pt>
                <c:pt idx="15">
                  <c:v>2012Q4</c:v>
                </c:pt>
                <c:pt idx="16">
                  <c:v>2013</c:v>
                </c:pt>
                <c:pt idx="17">
                  <c:v>2013Q2</c:v>
                </c:pt>
                <c:pt idx="18">
                  <c:v>2013Q3</c:v>
                </c:pt>
                <c:pt idx="19">
                  <c:v>2013Q4</c:v>
                </c:pt>
                <c:pt idx="20">
                  <c:v>2014</c:v>
                </c:pt>
                <c:pt idx="21">
                  <c:v>2014Q2</c:v>
                </c:pt>
                <c:pt idx="22">
                  <c:v>2014Q3</c:v>
                </c:pt>
                <c:pt idx="23">
                  <c:v>2014Q4</c:v>
                </c:pt>
                <c:pt idx="24">
                  <c:v>2015</c:v>
                </c:pt>
                <c:pt idx="25">
                  <c:v>2015Q2</c:v>
                </c:pt>
                <c:pt idx="26">
                  <c:v>2015Q3</c:v>
                </c:pt>
                <c:pt idx="27">
                  <c:v>2015Q4</c:v>
                </c:pt>
                <c:pt idx="28">
                  <c:v>2016</c:v>
                </c:pt>
                <c:pt idx="29">
                  <c:v>2016Q2</c:v>
                </c:pt>
                <c:pt idx="30">
                  <c:v>2016Q3</c:v>
                </c:pt>
                <c:pt idx="31">
                  <c:v>2016Q4</c:v>
                </c:pt>
                <c:pt idx="32">
                  <c:v>2017</c:v>
                </c:pt>
                <c:pt idx="33">
                  <c:v>2017Q2</c:v>
                </c:pt>
                <c:pt idx="34">
                  <c:v>2017Q3</c:v>
                </c:pt>
                <c:pt idx="35">
                  <c:v>2017Q4</c:v>
                </c:pt>
                <c:pt idx="36">
                  <c:v>2018</c:v>
                </c:pt>
                <c:pt idx="37">
                  <c:v>2018Q2</c:v>
                </c:pt>
                <c:pt idx="38">
                  <c:v>2018Q3</c:v>
                </c:pt>
                <c:pt idx="39">
                  <c:v>2018Q4</c:v>
                </c:pt>
                <c:pt idx="40">
                  <c:v>2019</c:v>
                </c:pt>
                <c:pt idx="41">
                  <c:v>2019Q2</c:v>
                </c:pt>
                <c:pt idx="42">
                  <c:v>2019Q3</c:v>
                </c:pt>
                <c:pt idx="43">
                  <c:v>2019Q4</c:v>
                </c:pt>
                <c:pt idx="44">
                  <c:v>2020</c:v>
                </c:pt>
                <c:pt idx="45">
                  <c:v>2020Q2</c:v>
                </c:pt>
                <c:pt idx="46">
                  <c:v>2020Q3</c:v>
                </c:pt>
                <c:pt idx="47">
                  <c:v>2020Q4</c:v>
                </c:pt>
                <c:pt idx="48">
                  <c:v>2021</c:v>
                </c:pt>
                <c:pt idx="49">
                  <c:v>2021Q2</c:v>
                </c:pt>
                <c:pt idx="50">
                  <c:v>2021Q3</c:v>
                </c:pt>
                <c:pt idx="51">
                  <c:v>2021Q4</c:v>
                </c:pt>
                <c:pt idx="52">
                  <c:v>2022</c:v>
                </c:pt>
                <c:pt idx="53">
                  <c:v>2022Q2</c:v>
                </c:pt>
                <c:pt idx="54">
                  <c:v>2022Q3</c:v>
                </c:pt>
                <c:pt idx="55">
                  <c:v>2022Q4</c:v>
                </c:pt>
                <c:pt idx="56">
                  <c:v>2023</c:v>
                </c:pt>
                <c:pt idx="57">
                  <c:v>2023Q2</c:v>
                </c:pt>
                <c:pt idx="58">
                  <c:v>2023Q3</c:v>
                </c:pt>
                <c:pt idx="59">
                  <c:v>2023Q4</c:v>
                </c:pt>
                <c:pt idx="60">
                  <c:v>2024</c:v>
                </c:pt>
                <c:pt idx="61">
                  <c:v>2024Q2</c:v>
                </c:pt>
                <c:pt idx="62">
                  <c:v>2024Q3</c:v>
                </c:pt>
              </c:strCache>
            </c:strRef>
          </c:cat>
          <c:val>
            <c:numRef>
              <c:f>'dwa box'!$J$3:$J$66</c:f>
              <c:numCache>
                <c:formatCode>General</c:formatCode>
                <c:ptCount val="64"/>
                <c:pt idx="0">
                  <c:v>37840462.729999997</c:v>
                </c:pt>
                <c:pt idx="1">
                  <c:v>37940199.950000003</c:v>
                </c:pt>
                <c:pt idx="2">
                  <c:v>38469777.730000004</c:v>
                </c:pt>
                <c:pt idx="3">
                  <c:v>38658608.449999996</c:v>
                </c:pt>
                <c:pt idx="4">
                  <c:v>38758839.779999994</c:v>
                </c:pt>
                <c:pt idx="5">
                  <c:v>38958311.670000002</c:v>
                </c:pt>
                <c:pt idx="6">
                  <c:v>39365721.330000006</c:v>
                </c:pt>
                <c:pt idx="7">
                  <c:v>39602933.359999999</c:v>
                </c:pt>
                <c:pt idx="8">
                  <c:v>39639385.289999999</c:v>
                </c:pt>
                <c:pt idx="9">
                  <c:v>39923289.790000007</c:v>
                </c:pt>
                <c:pt idx="10">
                  <c:v>39705836.379999995</c:v>
                </c:pt>
                <c:pt idx="11">
                  <c:v>39569201.970000006</c:v>
                </c:pt>
                <c:pt idx="12">
                  <c:v>39713077.630000003</c:v>
                </c:pt>
                <c:pt idx="13">
                  <c:v>39593512.359999992</c:v>
                </c:pt>
                <c:pt idx="14">
                  <c:v>39653403.490000002</c:v>
                </c:pt>
                <c:pt idx="15">
                  <c:v>39717258.480000004</c:v>
                </c:pt>
                <c:pt idx="16">
                  <c:v>39461691.330000006</c:v>
                </c:pt>
                <c:pt idx="17">
                  <c:v>39588639.359999999</c:v>
                </c:pt>
                <c:pt idx="18">
                  <c:v>40023208.639999993</c:v>
                </c:pt>
                <c:pt idx="19">
                  <c:v>40299014.629999995</c:v>
                </c:pt>
                <c:pt idx="20">
                  <c:v>40589635.579999998</c:v>
                </c:pt>
                <c:pt idx="21">
                  <c:v>41035097.259999998</c:v>
                </c:pt>
                <c:pt idx="22">
                  <c:v>41257490.869999997</c:v>
                </c:pt>
                <c:pt idx="23">
                  <c:v>41150123.030000001</c:v>
                </c:pt>
                <c:pt idx="24">
                  <c:v>41787422.959999993</c:v>
                </c:pt>
                <c:pt idx="25">
                  <c:v>42021500.720000006</c:v>
                </c:pt>
                <c:pt idx="26">
                  <c:v>42134414.250000007</c:v>
                </c:pt>
                <c:pt idx="27">
                  <c:v>42587742.729999997</c:v>
                </c:pt>
                <c:pt idx="28">
                  <c:v>42893299.490000002</c:v>
                </c:pt>
                <c:pt idx="29">
                  <c:v>43257949.269999996</c:v>
                </c:pt>
                <c:pt idx="30">
                  <c:v>43837420.909999996</c:v>
                </c:pt>
                <c:pt idx="31">
                  <c:v>44335635.640000008</c:v>
                </c:pt>
                <c:pt idx="32">
                  <c:v>44893671.759999998</c:v>
                </c:pt>
                <c:pt idx="33">
                  <c:v>45434746.729999997</c:v>
                </c:pt>
                <c:pt idx="34">
                  <c:v>46043411.390000001</c:v>
                </c:pt>
                <c:pt idx="35">
                  <c:v>46373755.259999998</c:v>
                </c:pt>
                <c:pt idx="36">
                  <c:v>46897660.32</c:v>
                </c:pt>
                <c:pt idx="37">
                  <c:v>47506769.420000002</c:v>
                </c:pt>
                <c:pt idx="38">
                  <c:v>48085143.82</c:v>
                </c:pt>
                <c:pt idx="39">
                  <c:v>47857607.889999993</c:v>
                </c:pt>
                <c:pt idx="40">
                  <c:v>48748269.300000004</c:v>
                </c:pt>
                <c:pt idx="41">
                  <c:v>49618502.100000001</c:v>
                </c:pt>
                <c:pt idx="42">
                  <c:v>50459565.519999996</c:v>
                </c:pt>
                <c:pt idx="43">
                  <c:v>50888334.840000004</c:v>
                </c:pt>
                <c:pt idx="44">
                  <c:v>50449171.849999994</c:v>
                </c:pt>
                <c:pt idx="45">
                  <c:v>51771404.219999999</c:v>
                </c:pt>
                <c:pt idx="46">
                  <c:v>52330214.119999997</c:v>
                </c:pt>
                <c:pt idx="47">
                  <c:v>53425526.870000005</c:v>
                </c:pt>
                <c:pt idx="48">
                  <c:v>54326031.130000003</c:v>
                </c:pt>
                <c:pt idx="49">
                  <c:v>55505142.979999997</c:v>
                </c:pt>
                <c:pt idx="50">
                  <c:v>56558589.590000004</c:v>
                </c:pt>
                <c:pt idx="51">
                  <c:v>57609275.500000007</c:v>
                </c:pt>
                <c:pt idx="52">
                  <c:v>58066408.040000007</c:v>
                </c:pt>
                <c:pt idx="53">
                  <c:v>58434820.880000003</c:v>
                </c:pt>
                <c:pt idx="54">
                  <c:v>59054751.169999994</c:v>
                </c:pt>
                <c:pt idx="55">
                  <c:v>59407585.769999996</c:v>
                </c:pt>
                <c:pt idx="56">
                  <c:v>60013368.470000006</c:v>
                </c:pt>
                <c:pt idx="57">
                  <c:v>60541440.129999995</c:v>
                </c:pt>
                <c:pt idx="58">
                  <c:v>60677025.649999999</c:v>
                </c:pt>
                <c:pt idx="59">
                  <c:v>61275223.610000007</c:v>
                </c:pt>
                <c:pt idx="60">
                  <c:v>61792884.910000004</c:v>
                </c:pt>
                <c:pt idx="61">
                  <c:v>62444705.060000002</c:v>
                </c:pt>
                <c:pt idx="62">
                  <c:v>63532499.299999997</c:v>
                </c:pt>
                <c:pt idx="63">
                  <c:v>63942280.299999997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3D-414D-9962-A08631B46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2572543"/>
        <c:axId val="1237702671"/>
      </c:lineChart>
      <c:lineChart>
        <c:grouping val="standard"/>
        <c:varyColors val="0"/>
        <c:ser>
          <c:idx val="7"/>
          <c:order val="7"/>
          <c:tx>
            <c:strRef>
              <c:f>'dwa box'!$K$2</c:f>
              <c:strCache>
                <c:ptCount val="1"/>
                <c:pt idx="0">
                  <c:v>Gini coefficient (left axis)</c:v>
                </c:pt>
              </c:strCache>
            </c:strRef>
          </c:tx>
          <c:spPr>
            <a:ln w="254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'dwa box'!$B$3:$B$65</c:f>
              <c:strCache>
                <c:ptCount val="63"/>
                <c:pt idx="0">
                  <c:v>2009</c:v>
                </c:pt>
                <c:pt idx="1">
                  <c:v>2009Q2</c:v>
                </c:pt>
                <c:pt idx="2">
                  <c:v>2009Q3</c:v>
                </c:pt>
                <c:pt idx="3">
                  <c:v>2009Q4</c:v>
                </c:pt>
                <c:pt idx="4">
                  <c:v>2010</c:v>
                </c:pt>
                <c:pt idx="5">
                  <c:v>2010Q2</c:v>
                </c:pt>
                <c:pt idx="6">
                  <c:v>2010Q3</c:v>
                </c:pt>
                <c:pt idx="7">
                  <c:v>2010Q4</c:v>
                </c:pt>
                <c:pt idx="8">
                  <c:v>2011</c:v>
                </c:pt>
                <c:pt idx="9">
                  <c:v>2011Q2</c:v>
                </c:pt>
                <c:pt idx="10">
                  <c:v>2011Q3</c:v>
                </c:pt>
                <c:pt idx="11">
                  <c:v>2011Q4</c:v>
                </c:pt>
                <c:pt idx="12">
                  <c:v>2012</c:v>
                </c:pt>
                <c:pt idx="13">
                  <c:v>2012Q2</c:v>
                </c:pt>
                <c:pt idx="14">
                  <c:v>2012Q3</c:v>
                </c:pt>
                <c:pt idx="15">
                  <c:v>2012Q4</c:v>
                </c:pt>
                <c:pt idx="16">
                  <c:v>2013</c:v>
                </c:pt>
                <c:pt idx="17">
                  <c:v>2013Q2</c:v>
                </c:pt>
                <c:pt idx="18">
                  <c:v>2013Q3</c:v>
                </c:pt>
                <c:pt idx="19">
                  <c:v>2013Q4</c:v>
                </c:pt>
                <c:pt idx="20">
                  <c:v>2014</c:v>
                </c:pt>
                <c:pt idx="21">
                  <c:v>2014Q2</c:v>
                </c:pt>
                <c:pt idx="22">
                  <c:v>2014Q3</c:v>
                </c:pt>
                <c:pt idx="23">
                  <c:v>2014Q4</c:v>
                </c:pt>
                <c:pt idx="24">
                  <c:v>2015</c:v>
                </c:pt>
                <c:pt idx="25">
                  <c:v>2015Q2</c:v>
                </c:pt>
                <c:pt idx="26">
                  <c:v>2015Q3</c:v>
                </c:pt>
                <c:pt idx="27">
                  <c:v>2015Q4</c:v>
                </c:pt>
                <c:pt idx="28">
                  <c:v>2016</c:v>
                </c:pt>
                <c:pt idx="29">
                  <c:v>2016Q2</c:v>
                </c:pt>
                <c:pt idx="30">
                  <c:v>2016Q3</c:v>
                </c:pt>
                <c:pt idx="31">
                  <c:v>2016Q4</c:v>
                </c:pt>
                <c:pt idx="32">
                  <c:v>2017</c:v>
                </c:pt>
                <c:pt idx="33">
                  <c:v>2017Q2</c:v>
                </c:pt>
                <c:pt idx="34">
                  <c:v>2017Q3</c:v>
                </c:pt>
                <c:pt idx="35">
                  <c:v>2017Q4</c:v>
                </c:pt>
                <c:pt idx="36">
                  <c:v>2018</c:v>
                </c:pt>
                <c:pt idx="37">
                  <c:v>2018Q2</c:v>
                </c:pt>
                <c:pt idx="38">
                  <c:v>2018Q3</c:v>
                </c:pt>
                <c:pt idx="39">
                  <c:v>2018Q4</c:v>
                </c:pt>
                <c:pt idx="40">
                  <c:v>2019</c:v>
                </c:pt>
                <c:pt idx="41">
                  <c:v>2019Q2</c:v>
                </c:pt>
                <c:pt idx="42">
                  <c:v>2019Q3</c:v>
                </c:pt>
                <c:pt idx="43">
                  <c:v>2019Q4</c:v>
                </c:pt>
                <c:pt idx="44">
                  <c:v>2020</c:v>
                </c:pt>
                <c:pt idx="45">
                  <c:v>2020Q2</c:v>
                </c:pt>
                <c:pt idx="46">
                  <c:v>2020Q3</c:v>
                </c:pt>
                <c:pt idx="47">
                  <c:v>2020Q4</c:v>
                </c:pt>
                <c:pt idx="48">
                  <c:v>2021</c:v>
                </c:pt>
                <c:pt idx="49">
                  <c:v>2021Q2</c:v>
                </c:pt>
                <c:pt idx="50">
                  <c:v>2021Q3</c:v>
                </c:pt>
                <c:pt idx="51">
                  <c:v>2021Q4</c:v>
                </c:pt>
                <c:pt idx="52">
                  <c:v>2022</c:v>
                </c:pt>
                <c:pt idx="53">
                  <c:v>2022Q2</c:v>
                </c:pt>
                <c:pt idx="54">
                  <c:v>2022Q3</c:v>
                </c:pt>
                <c:pt idx="55">
                  <c:v>2022Q4</c:v>
                </c:pt>
                <c:pt idx="56">
                  <c:v>2023</c:v>
                </c:pt>
                <c:pt idx="57">
                  <c:v>2023Q2</c:v>
                </c:pt>
                <c:pt idx="58">
                  <c:v>2023Q3</c:v>
                </c:pt>
                <c:pt idx="59">
                  <c:v>2023Q4</c:v>
                </c:pt>
                <c:pt idx="60">
                  <c:v>2024</c:v>
                </c:pt>
                <c:pt idx="61">
                  <c:v>2024Q2</c:v>
                </c:pt>
                <c:pt idx="62">
                  <c:v>2024Q3</c:v>
                </c:pt>
              </c:strCache>
            </c:strRef>
          </c:cat>
          <c:val>
            <c:numRef>
              <c:f>'dwa box'!$K$3:$K$66</c:f>
              <c:numCache>
                <c:formatCode>General</c:formatCode>
                <c:ptCount val="64"/>
                <c:pt idx="0">
                  <c:v>70.83</c:v>
                </c:pt>
                <c:pt idx="1">
                  <c:v>70.989999999999995</c:v>
                </c:pt>
                <c:pt idx="2">
                  <c:v>71.13</c:v>
                </c:pt>
                <c:pt idx="3">
                  <c:v>71.180000000000007</c:v>
                </c:pt>
                <c:pt idx="4">
                  <c:v>71.239999999999995</c:v>
                </c:pt>
                <c:pt idx="5">
                  <c:v>71.13</c:v>
                </c:pt>
                <c:pt idx="6">
                  <c:v>71.209999999999994</c:v>
                </c:pt>
                <c:pt idx="7">
                  <c:v>71.209999999999994</c:v>
                </c:pt>
                <c:pt idx="8">
                  <c:v>71.3</c:v>
                </c:pt>
                <c:pt idx="9">
                  <c:v>71.38</c:v>
                </c:pt>
                <c:pt idx="10">
                  <c:v>71.319999999999993</c:v>
                </c:pt>
                <c:pt idx="11">
                  <c:v>71.489999999999995</c:v>
                </c:pt>
                <c:pt idx="12">
                  <c:v>71.78</c:v>
                </c:pt>
                <c:pt idx="13">
                  <c:v>71.89</c:v>
                </c:pt>
                <c:pt idx="14">
                  <c:v>72.12</c:v>
                </c:pt>
                <c:pt idx="15">
                  <c:v>72.25</c:v>
                </c:pt>
                <c:pt idx="16">
                  <c:v>72.5</c:v>
                </c:pt>
                <c:pt idx="17">
                  <c:v>72.569999999999993</c:v>
                </c:pt>
                <c:pt idx="18">
                  <c:v>72.67</c:v>
                </c:pt>
                <c:pt idx="19">
                  <c:v>72.819999999999993</c:v>
                </c:pt>
                <c:pt idx="20">
                  <c:v>72.989999999999995</c:v>
                </c:pt>
                <c:pt idx="21">
                  <c:v>73.02</c:v>
                </c:pt>
                <c:pt idx="22">
                  <c:v>73.06</c:v>
                </c:pt>
                <c:pt idx="23">
                  <c:v>73.03</c:v>
                </c:pt>
                <c:pt idx="24">
                  <c:v>73.27</c:v>
                </c:pt>
                <c:pt idx="25">
                  <c:v>73.13</c:v>
                </c:pt>
                <c:pt idx="26">
                  <c:v>73.02</c:v>
                </c:pt>
                <c:pt idx="27">
                  <c:v>73.11</c:v>
                </c:pt>
                <c:pt idx="28">
                  <c:v>73.069999999999993</c:v>
                </c:pt>
                <c:pt idx="29">
                  <c:v>73.010000000000005</c:v>
                </c:pt>
                <c:pt idx="30">
                  <c:v>73.03</c:v>
                </c:pt>
                <c:pt idx="31">
                  <c:v>73.11</c:v>
                </c:pt>
                <c:pt idx="32">
                  <c:v>73.16</c:v>
                </c:pt>
                <c:pt idx="33">
                  <c:v>73.05</c:v>
                </c:pt>
                <c:pt idx="34">
                  <c:v>73.03</c:v>
                </c:pt>
                <c:pt idx="35">
                  <c:v>73.02</c:v>
                </c:pt>
                <c:pt idx="36">
                  <c:v>72.959999999999994</c:v>
                </c:pt>
                <c:pt idx="37">
                  <c:v>72.849999999999994</c:v>
                </c:pt>
                <c:pt idx="38">
                  <c:v>72.790000000000006</c:v>
                </c:pt>
                <c:pt idx="39">
                  <c:v>72.58</c:v>
                </c:pt>
                <c:pt idx="40">
                  <c:v>72.63</c:v>
                </c:pt>
                <c:pt idx="41">
                  <c:v>72.58</c:v>
                </c:pt>
                <c:pt idx="42">
                  <c:v>72.55</c:v>
                </c:pt>
                <c:pt idx="43">
                  <c:v>72.569999999999993</c:v>
                </c:pt>
                <c:pt idx="44">
                  <c:v>72.25</c:v>
                </c:pt>
                <c:pt idx="45">
                  <c:v>72.31</c:v>
                </c:pt>
                <c:pt idx="46">
                  <c:v>72.31</c:v>
                </c:pt>
                <c:pt idx="47">
                  <c:v>72.42</c:v>
                </c:pt>
                <c:pt idx="48">
                  <c:v>72.53</c:v>
                </c:pt>
                <c:pt idx="49">
                  <c:v>72.540000000000006</c:v>
                </c:pt>
                <c:pt idx="50">
                  <c:v>72.48</c:v>
                </c:pt>
                <c:pt idx="51">
                  <c:v>72.58</c:v>
                </c:pt>
                <c:pt idx="52">
                  <c:v>72.39</c:v>
                </c:pt>
                <c:pt idx="53">
                  <c:v>72.180000000000007</c:v>
                </c:pt>
                <c:pt idx="54">
                  <c:v>72.12</c:v>
                </c:pt>
                <c:pt idx="55">
                  <c:v>72.25</c:v>
                </c:pt>
                <c:pt idx="56">
                  <c:v>72.430000000000007</c:v>
                </c:pt>
                <c:pt idx="57">
                  <c:v>72.44</c:v>
                </c:pt>
                <c:pt idx="58">
                  <c:v>72.36</c:v>
                </c:pt>
                <c:pt idx="59">
                  <c:v>72.459999999999994</c:v>
                </c:pt>
                <c:pt idx="60">
                  <c:v>72.53</c:v>
                </c:pt>
                <c:pt idx="61">
                  <c:v>72.400000000000006</c:v>
                </c:pt>
                <c:pt idx="62">
                  <c:v>72.400000000000006</c:v>
                </c:pt>
                <c:pt idx="63">
                  <c:v>72.349999999999994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3D-414D-9962-A08631B46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2547951"/>
        <c:axId val="1237708431"/>
      </c:lineChart>
      <c:catAx>
        <c:axId val="1582572543"/>
        <c:scaling>
          <c:orientation val="minMax"/>
        </c:scaling>
        <c:delete val="0"/>
        <c:axPos val="b"/>
        <c:majorGridlines>
          <c:spPr>
            <a:ln w="381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7702671"/>
        <c:crosses val="autoZero"/>
        <c:auto val="1"/>
        <c:lblAlgn val="ctr"/>
        <c:lblOffset val="100"/>
        <c:tickLblSkip val="4"/>
        <c:noMultiLvlLbl val="0"/>
      </c:catAx>
      <c:valAx>
        <c:axId val="1237702671"/>
        <c:scaling>
          <c:orientation val="minMax"/>
          <c:max val="80000000"/>
        </c:scaling>
        <c:delete val="0"/>
        <c:axPos val="l"/>
        <c:majorGridlines>
          <c:spPr>
            <a:ln w="381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63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2572543"/>
        <c:crosses val="autoZero"/>
        <c:crossBetween val="between"/>
        <c:dispUnits>
          <c:builtInUnit val="millions"/>
        </c:dispUnits>
      </c:valAx>
      <c:valAx>
        <c:axId val="1237708431"/>
        <c:scaling>
          <c:orientation val="minMax"/>
          <c:max val="80"/>
          <c:min val="60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 w="63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2547951"/>
        <c:crosses val="max"/>
        <c:crossBetween val="between"/>
        <c:majorUnit val="5"/>
      </c:valAx>
      <c:catAx>
        <c:axId val="15825479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77084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0.0457</cdr:x>
      <cdr:y>0</cdr:y>
    </cdr:from>
    <cdr:ext cx="2982918" cy="303738"/>
    <cdr:grpSp>
      <cdr:nvGrpSpPr>
        <cdr:cNvPr id="51" name="Legend">
          <a:extLst xmlns:a="http://schemas.openxmlformats.org/drawingml/2006/main">
            <a:ext uri="{FF2B5EF4-FFF2-40B4-BE49-F238E27FC236}">
              <a16:creationId xmlns:a16="http://schemas.microsoft.com/office/drawing/2014/main" id="{7748C94D-07FC-4152-8156-331E99B35C95}"/>
            </a:ext>
          </a:extLst>
        </cdr:cNvPr>
        <cdr:cNvGrpSpPr/>
      </cdr:nvGrpSpPr>
      <cdr:grpSpPr>
        <a:xfrm xmlns:a="http://schemas.openxmlformats.org/drawingml/2006/main">
          <a:off x="374565" y="0"/>
          <a:ext cx="2982918" cy="303738"/>
          <a:chOff x="50800" y="50800"/>
          <a:chExt cx="2293369" cy="303738"/>
        </a:xfrm>
      </cdr:grpSpPr>
      <cdr:grpSp>
        <cdr:nvGrpSpPr>
          <cdr:cNvPr id="29" name="Ltxb1">
            <a:extLst xmlns:a="http://schemas.openxmlformats.org/drawingml/2006/main">
              <a:ext uri="{FF2B5EF4-FFF2-40B4-BE49-F238E27FC236}">
                <a16:creationId xmlns:a16="http://schemas.microsoft.com/office/drawing/2014/main" id="{284D356E-6C9F-E384-8BCF-4A6F5023613B}"/>
              </a:ext>
            </a:extLst>
          </cdr:cNvPr>
          <cdr:cNvGrpSpPr/>
        </cdr:nvGrpSpPr>
        <cdr:grpSpPr>
          <a:xfrm xmlns:a="http://schemas.openxmlformats.org/drawingml/2006/main">
            <a:off x="50800" y="50800"/>
            <a:ext cx="558785" cy="101246"/>
            <a:chOff x="50800" y="50800"/>
            <a:chExt cx="558785" cy="101246"/>
          </a:xfrm>
        </cdr:grpSpPr>
        <cdr:sp macro="" textlink="">
          <cdr:nvSpPr>
            <cdr:cNvPr id="27" name="Ltxb1a">
              <a:extLst xmlns:a="http://schemas.openxmlformats.org/drawingml/2006/main">
                <a:ext uri="{FF2B5EF4-FFF2-40B4-BE49-F238E27FC236}">
                  <a16:creationId xmlns:a16="http://schemas.microsoft.com/office/drawing/2014/main" id="{FE06F04C-B121-A2CC-DFA9-AEB67CC04CFA}"/>
                </a:ext>
              </a:extLst>
            </cdr:cNvPr>
            <cdr:cNvSpPr txBox="1"/>
          </cdr:nvSpPr>
          <cdr:spPr>
            <a:xfrm xmlns:a="http://schemas.openxmlformats.org/drawingml/2006/main">
              <a:off x="177800" y="50800"/>
              <a:ext cx="431785" cy="101246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vert="horz" wrap="square" lIns="6350" tIns="6350" rIns="6350" bIns="6350" rtlCol="0">
              <a:noAutofit/>
            </a:bodyPr>
            <a:lstStyle xmlns:a="http://schemas.openxmlformats.org/drawingml/2006/main"/>
            <a:p xmlns:a="http://schemas.openxmlformats.org/drawingml/2006/main">
              <a:r>
                <a:rPr lang="en-GB" sz="600" b="0" i="0">
                  <a:solidFill>
                    <a:srgbClr val="000000"/>
                  </a:solidFill>
                  <a:latin typeface="Arial" panose="020B0604020202020204" pitchFamily="34" charset="0"/>
                </a:rPr>
                <a:t>Bottom 50%</a:t>
              </a:r>
            </a:p>
          </cdr:txBody>
        </cdr:sp>
        <cdr:sp macro="" textlink="">
          <cdr:nvSpPr>
            <cdr:cNvPr id="28" name="Ltxb1b">
              <a:extLst xmlns:a="http://schemas.openxmlformats.org/drawingml/2006/main">
                <a:ext uri="{FF2B5EF4-FFF2-40B4-BE49-F238E27FC236}">
                  <a16:creationId xmlns:a16="http://schemas.microsoft.com/office/drawing/2014/main" id="{40DF9D73-E580-F340-4988-36BB3340ECF2}"/>
                </a:ext>
              </a:extLst>
            </cdr:cNvPr>
            <cdr:cNvSpPr/>
          </cdr:nvSpPr>
          <cdr:spPr>
            <a:xfrm xmlns:a="http://schemas.openxmlformats.org/drawingml/2006/main">
              <a:off x="50800" y="72390"/>
              <a:ext cx="63500" cy="635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329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15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</cdr:grpSp>
      <cdr:grpSp>
        <cdr:nvGrpSpPr>
          <cdr:cNvPr id="32" name="Ltxb2">
            <a:extLst xmlns:a="http://schemas.openxmlformats.org/drawingml/2006/main">
              <a:ext uri="{FF2B5EF4-FFF2-40B4-BE49-F238E27FC236}">
                <a16:creationId xmlns:a16="http://schemas.microsoft.com/office/drawing/2014/main" id="{EA7D08B7-4765-67D6-5022-C2B59089CD6C}"/>
              </a:ext>
            </a:extLst>
          </cdr:cNvPr>
          <cdr:cNvGrpSpPr/>
        </cdr:nvGrpSpPr>
        <cdr:grpSpPr>
          <a:xfrm xmlns:a="http://schemas.openxmlformats.org/drawingml/2006/main">
            <a:off x="50800" y="149695"/>
            <a:ext cx="417782" cy="101246"/>
            <a:chOff x="50800" y="12700"/>
            <a:chExt cx="417784" cy="101246"/>
          </a:xfrm>
        </cdr:grpSpPr>
        <cdr:sp macro="" textlink="">
          <cdr:nvSpPr>
            <cdr:cNvPr id="30" name="Ltxb2a">
              <a:extLst xmlns:a="http://schemas.openxmlformats.org/drawingml/2006/main">
                <a:ext uri="{FF2B5EF4-FFF2-40B4-BE49-F238E27FC236}">
                  <a16:creationId xmlns:a16="http://schemas.microsoft.com/office/drawing/2014/main" id="{6C323588-3E08-530F-20BC-4FBE11F3E2E2}"/>
                </a:ext>
              </a:extLst>
            </cdr:cNvPr>
            <cdr:cNvSpPr txBox="1"/>
          </cdr:nvSpPr>
          <cdr:spPr>
            <a:xfrm xmlns:a="http://schemas.openxmlformats.org/drawingml/2006/main">
              <a:off x="177800" y="12700"/>
              <a:ext cx="290784" cy="101246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vert="horz" wrap="square" lIns="6350" tIns="6350" rIns="6350" bIns="6350" rtlCol="0">
              <a:noAutofit/>
            </a:bodyPr>
            <a:lstStyle xmlns:a="http://schemas.openxmlformats.org/drawingml/2006/main"/>
            <a:p xmlns:a="http://schemas.openxmlformats.org/drawingml/2006/main">
              <a:r>
                <a:rPr lang="en-GB" sz="600" b="0" i="0">
                  <a:solidFill>
                    <a:srgbClr val="000000"/>
                  </a:solidFill>
                  <a:latin typeface="Arial" panose="020B0604020202020204" pitchFamily="34" charset="0"/>
                </a:rPr>
                <a:t>Decile 6</a:t>
              </a:r>
            </a:p>
          </cdr:txBody>
        </cdr:sp>
        <cdr:sp macro="" textlink="">
          <cdr:nvSpPr>
            <cdr:cNvPr id="31" name="Ltxb2b">
              <a:extLst xmlns:a="http://schemas.openxmlformats.org/drawingml/2006/main">
                <a:ext uri="{FF2B5EF4-FFF2-40B4-BE49-F238E27FC236}">
                  <a16:creationId xmlns:a16="http://schemas.microsoft.com/office/drawing/2014/main" id="{59BE89D2-1B19-F584-29A0-785EB8C62E5C}"/>
                </a:ext>
              </a:extLst>
            </cdr:cNvPr>
            <cdr:cNvSpPr/>
          </cdr:nvSpPr>
          <cdr:spPr>
            <a:xfrm xmlns:a="http://schemas.openxmlformats.org/drawingml/2006/main">
              <a:off x="50800" y="43815"/>
              <a:ext cx="63499" cy="63499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FB400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15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</cdr:grpSp>
      <cdr:grpSp>
        <cdr:nvGrpSpPr>
          <cdr:cNvPr id="35" name="Ltxb3">
            <a:extLst xmlns:a="http://schemas.openxmlformats.org/drawingml/2006/main">
              <a:ext uri="{FF2B5EF4-FFF2-40B4-BE49-F238E27FC236}">
                <a16:creationId xmlns:a16="http://schemas.microsoft.com/office/drawing/2014/main" id="{6F734D99-0757-7907-7A19-68F363BAFC57}"/>
              </a:ext>
            </a:extLst>
          </cdr:cNvPr>
          <cdr:cNvGrpSpPr/>
        </cdr:nvGrpSpPr>
        <cdr:grpSpPr>
          <a:xfrm xmlns:a="http://schemas.openxmlformats.org/drawingml/2006/main">
            <a:off x="50800" y="253292"/>
            <a:ext cx="417783" cy="101246"/>
            <a:chOff x="50800" y="50800"/>
            <a:chExt cx="417785" cy="101246"/>
          </a:xfrm>
        </cdr:grpSpPr>
        <cdr:sp macro="" textlink="">
          <cdr:nvSpPr>
            <cdr:cNvPr id="33" name="Ltxb3a">
              <a:extLst xmlns:a="http://schemas.openxmlformats.org/drawingml/2006/main">
                <a:ext uri="{FF2B5EF4-FFF2-40B4-BE49-F238E27FC236}">
                  <a16:creationId xmlns:a16="http://schemas.microsoft.com/office/drawing/2014/main" id="{9FEC8D80-2193-2C26-7241-E31A7E0D0019}"/>
                </a:ext>
              </a:extLst>
            </cdr:cNvPr>
            <cdr:cNvSpPr txBox="1"/>
          </cdr:nvSpPr>
          <cdr:spPr>
            <a:xfrm xmlns:a="http://schemas.openxmlformats.org/drawingml/2006/main">
              <a:off x="177800" y="50800"/>
              <a:ext cx="290785" cy="101246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vert="horz" wrap="square" lIns="6350" tIns="6350" rIns="6350" bIns="6350" rtlCol="0">
              <a:noAutofit/>
            </a:bodyPr>
            <a:lstStyle xmlns:a="http://schemas.openxmlformats.org/drawingml/2006/main"/>
            <a:p xmlns:a="http://schemas.openxmlformats.org/drawingml/2006/main">
              <a:r>
                <a:rPr lang="en-GB" sz="600" b="0" i="0">
                  <a:solidFill>
                    <a:srgbClr val="000000"/>
                  </a:solidFill>
                  <a:latin typeface="Arial" panose="020B0604020202020204" pitchFamily="34" charset="0"/>
                </a:rPr>
                <a:t>Decile 7</a:t>
              </a:r>
            </a:p>
          </cdr:txBody>
        </cdr:sp>
        <cdr:sp macro="" textlink="">
          <cdr:nvSpPr>
            <cdr:cNvPr id="34" name="Ltxb3b">
              <a:extLst xmlns:a="http://schemas.openxmlformats.org/drawingml/2006/main">
                <a:ext uri="{FF2B5EF4-FFF2-40B4-BE49-F238E27FC236}">
                  <a16:creationId xmlns:a16="http://schemas.microsoft.com/office/drawing/2014/main" id="{156A5657-CD6C-28F2-77BC-1B642BE71598}"/>
                </a:ext>
              </a:extLst>
            </cdr:cNvPr>
            <cdr:cNvSpPr/>
          </cdr:nvSpPr>
          <cdr:spPr>
            <a:xfrm xmlns:a="http://schemas.openxmlformats.org/drawingml/2006/main">
              <a:off x="50800" y="72390"/>
              <a:ext cx="63500" cy="635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F4B00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15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</cdr:grpSp>
      <cdr:grpSp>
        <cdr:nvGrpSpPr>
          <cdr:cNvPr id="38" name="Ltxb4">
            <a:extLst xmlns:a="http://schemas.openxmlformats.org/drawingml/2006/main">
              <a:ext uri="{FF2B5EF4-FFF2-40B4-BE49-F238E27FC236}">
                <a16:creationId xmlns:a16="http://schemas.microsoft.com/office/drawing/2014/main" id="{6CCC150E-2012-5A2E-AF77-A98927D30F8A}"/>
              </a:ext>
            </a:extLst>
          </cdr:cNvPr>
          <cdr:cNvGrpSpPr/>
        </cdr:nvGrpSpPr>
        <cdr:grpSpPr>
          <a:xfrm xmlns:a="http://schemas.openxmlformats.org/drawingml/2006/main">
            <a:off x="736585" y="50800"/>
            <a:ext cx="417783" cy="101246"/>
            <a:chOff x="50800" y="50800"/>
            <a:chExt cx="417785" cy="101246"/>
          </a:xfrm>
        </cdr:grpSpPr>
        <cdr:sp macro="" textlink="">
          <cdr:nvSpPr>
            <cdr:cNvPr id="36" name="Ltxb4a">
              <a:extLst xmlns:a="http://schemas.openxmlformats.org/drawingml/2006/main">
                <a:ext uri="{FF2B5EF4-FFF2-40B4-BE49-F238E27FC236}">
                  <a16:creationId xmlns:a16="http://schemas.microsoft.com/office/drawing/2014/main" id="{54BC529A-9959-74AC-8CEF-1190716AAEC9}"/>
                </a:ext>
              </a:extLst>
            </cdr:cNvPr>
            <cdr:cNvSpPr txBox="1"/>
          </cdr:nvSpPr>
          <cdr:spPr>
            <a:xfrm xmlns:a="http://schemas.openxmlformats.org/drawingml/2006/main">
              <a:off x="177800" y="50800"/>
              <a:ext cx="290785" cy="101246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vert="horz" wrap="square" lIns="6350" tIns="6350" rIns="6350" bIns="6350" rtlCol="0">
              <a:noAutofit/>
            </a:bodyPr>
            <a:lstStyle xmlns:a="http://schemas.openxmlformats.org/drawingml/2006/main"/>
            <a:p xmlns:a="http://schemas.openxmlformats.org/drawingml/2006/main">
              <a:r>
                <a:rPr lang="en-GB" sz="600" b="0" i="0">
                  <a:solidFill>
                    <a:srgbClr val="000000"/>
                  </a:solidFill>
                  <a:latin typeface="Arial" panose="020B0604020202020204" pitchFamily="34" charset="0"/>
                </a:rPr>
                <a:t>Decile 8</a:t>
              </a:r>
            </a:p>
          </cdr:txBody>
        </cdr:sp>
        <cdr:sp macro="" textlink="">
          <cdr:nvSpPr>
            <cdr:cNvPr id="37" name="Ltxb4b">
              <a:extLst xmlns:a="http://schemas.openxmlformats.org/drawingml/2006/main">
                <a:ext uri="{FF2B5EF4-FFF2-40B4-BE49-F238E27FC236}">
                  <a16:creationId xmlns:a16="http://schemas.microsoft.com/office/drawing/2014/main" id="{3DBBEE5A-BE19-84EF-A965-2CA08DEDE5B8}"/>
                </a:ext>
              </a:extLst>
            </cdr:cNvPr>
            <cdr:cNvSpPr/>
          </cdr:nvSpPr>
          <cdr:spPr>
            <a:xfrm xmlns:a="http://schemas.openxmlformats.org/drawingml/2006/main">
              <a:off x="50800" y="72390"/>
              <a:ext cx="63500" cy="635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65B800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15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</cdr:grpSp>
      <cdr:grpSp>
        <cdr:nvGrpSpPr>
          <cdr:cNvPr id="41" name="Ltxb5">
            <a:extLst xmlns:a="http://schemas.openxmlformats.org/drawingml/2006/main">
              <a:ext uri="{FF2B5EF4-FFF2-40B4-BE49-F238E27FC236}">
                <a16:creationId xmlns:a16="http://schemas.microsoft.com/office/drawing/2014/main" id="{07A68B0F-32E1-E5B9-7423-973A7C879D10}"/>
              </a:ext>
            </a:extLst>
          </cdr:cNvPr>
          <cdr:cNvGrpSpPr/>
        </cdr:nvGrpSpPr>
        <cdr:grpSpPr>
          <a:xfrm xmlns:a="http://schemas.openxmlformats.org/drawingml/2006/main">
            <a:off x="736585" y="152046"/>
            <a:ext cx="417783" cy="101246"/>
            <a:chOff x="50800" y="50800"/>
            <a:chExt cx="417785" cy="101246"/>
          </a:xfrm>
        </cdr:grpSpPr>
        <cdr:sp macro="" textlink="">
          <cdr:nvSpPr>
            <cdr:cNvPr id="39" name="Ltxb5a">
              <a:extLst xmlns:a="http://schemas.openxmlformats.org/drawingml/2006/main">
                <a:ext uri="{FF2B5EF4-FFF2-40B4-BE49-F238E27FC236}">
                  <a16:creationId xmlns:a16="http://schemas.microsoft.com/office/drawing/2014/main" id="{92FEE3CE-530B-DD9D-A480-4252A265B45E}"/>
                </a:ext>
              </a:extLst>
            </cdr:cNvPr>
            <cdr:cNvSpPr txBox="1"/>
          </cdr:nvSpPr>
          <cdr:spPr>
            <a:xfrm xmlns:a="http://schemas.openxmlformats.org/drawingml/2006/main">
              <a:off x="177800" y="50800"/>
              <a:ext cx="290785" cy="101246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vert="horz" wrap="square" lIns="6350" tIns="6350" rIns="6350" bIns="6350" rtlCol="0">
              <a:noAutofit/>
            </a:bodyPr>
            <a:lstStyle xmlns:a="http://schemas.openxmlformats.org/drawingml/2006/main"/>
            <a:p xmlns:a="http://schemas.openxmlformats.org/drawingml/2006/main">
              <a:r>
                <a:rPr lang="en-GB" sz="600" b="0" i="0">
                  <a:solidFill>
                    <a:srgbClr val="000000"/>
                  </a:solidFill>
                  <a:latin typeface="Arial" panose="020B0604020202020204" pitchFamily="34" charset="0"/>
                </a:rPr>
                <a:t>Decile 9</a:t>
              </a:r>
            </a:p>
          </cdr:txBody>
        </cdr:sp>
        <cdr:sp macro="" textlink="">
          <cdr:nvSpPr>
            <cdr:cNvPr id="40" name="Ltxb5b">
              <a:extLst xmlns:a="http://schemas.openxmlformats.org/drawingml/2006/main">
                <a:ext uri="{FF2B5EF4-FFF2-40B4-BE49-F238E27FC236}">
                  <a16:creationId xmlns:a16="http://schemas.microsoft.com/office/drawing/2014/main" id="{3086F304-E9EC-9B35-B03E-DF455C5B7D6D}"/>
                </a:ext>
              </a:extLst>
            </cdr:cNvPr>
            <cdr:cNvSpPr/>
          </cdr:nvSpPr>
          <cdr:spPr>
            <a:xfrm xmlns:a="http://schemas.openxmlformats.org/drawingml/2006/main">
              <a:off x="50800" y="72390"/>
              <a:ext cx="63500" cy="635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B1EA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15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</cdr:grpSp>
      <cdr:grpSp>
        <cdr:nvGrpSpPr>
          <cdr:cNvPr id="44" name="Ltxb6">
            <a:extLst xmlns:a="http://schemas.openxmlformats.org/drawingml/2006/main">
              <a:ext uri="{FF2B5EF4-FFF2-40B4-BE49-F238E27FC236}">
                <a16:creationId xmlns:a16="http://schemas.microsoft.com/office/drawing/2014/main" id="{2606A8FB-FDB3-50FF-BB5A-C3B36A3E1150}"/>
              </a:ext>
            </a:extLst>
          </cdr:cNvPr>
          <cdr:cNvGrpSpPr/>
        </cdr:nvGrpSpPr>
        <cdr:grpSpPr>
          <a:xfrm xmlns:a="http://schemas.openxmlformats.org/drawingml/2006/main">
            <a:off x="736585" y="253292"/>
            <a:ext cx="982169" cy="101246"/>
            <a:chOff x="50800" y="50800"/>
            <a:chExt cx="982171" cy="101246"/>
          </a:xfrm>
        </cdr:grpSpPr>
        <cdr:sp macro="" textlink="">
          <cdr:nvSpPr>
            <cdr:cNvPr id="42" name="Ltxb6a">
              <a:extLst xmlns:a="http://schemas.openxmlformats.org/drawingml/2006/main">
                <a:ext uri="{FF2B5EF4-FFF2-40B4-BE49-F238E27FC236}">
                  <a16:creationId xmlns:a16="http://schemas.microsoft.com/office/drawing/2014/main" id="{6EABD64C-3C3C-FAE2-10AC-C36470848804}"/>
                </a:ext>
              </a:extLst>
            </cdr:cNvPr>
            <cdr:cNvSpPr txBox="1"/>
          </cdr:nvSpPr>
          <cdr:spPr>
            <a:xfrm xmlns:a="http://schemas.openxmlformats.org/drawingml/2006/main">
              <a:off x="177800" y="50800"/>
              <a:ext cx="855171" cy="101246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vert="horz" wrap="square" lIns="6350" tIns="6350" rIns="6350" bIns="6350" rtlCol="0">
              <a:noAutofit/>
            </a:bodyPr>
            <a:lstStyle xmlns:a="http://schemas.openxmlformats.org/drawingml/2006/main"/>
            <a:p xmlns:a="http://schemas.openxmlformats.org/drawingml/2006/main">
              <a:r>
                <a:rPr lang="en-GB" sz="600" b="0" i="0">
                  <a:solidFill>
                    <a:srgbClr val="000000"/>
                  </a:solidFill>
                  <a:latin typeface="Arial" panose="020B0604020202020204" pitchFamily="34" charset="0"/>
                </a:rPr>
                <a:t>Decile 10 (richest decile)</a:t>
              </a:r>
            </a:p>
          </cdr:txBody>
        </cdr:sp>
        <cdr:sp macro="" textlink="">
          <cdr:nvSpPr>
            <cdr:cNvPr id="43" name="Ltxb6b">
              <a:extLst xmlns:a="http://schemas.openxmlformats.org/drawingml/2006/main">
                <a:ext uri="{FF2B5EF4-FFF2-40B4-BE49-F238E27FC236}">
                  <a16:creationId xmlns:a16="http://schemas.microsoft.com/office/drawing/2014/main" id="{CF0693FD-F638-0B03-F9FC-404665DFF39D}"/>
                </a:ext>
              </a:extLst>
            </cdr:cNvPr>
            <cdr:cNvSpPr/>
          </cdr:nvSpPr>
          <cdr:spPr>
            <a:xfrm xmlns:a="http://schemas.openxmlformats.org/drawingml/2006/main">
              <a:off x="50800" y="72390"/>
              <a:ext cx="63500" cy="635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7816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15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</cdr:grpSp>
      <cdr:grpSp>
        <cdr:nvGrpSpPr>
          <cdr:cNvPr id="47" name="Ltxb7">
            <a:extLst xmlns:a="http://schemas.openxmlformats.org/drawingml/2006/main">
              <a:ext uri="{FF2B5EF4-FFF2-40B4-BE49-F238E27FC236}">
                <a16:creationId xmlns:a16="http://schemas.microsoft.com/office/drawing/2014/main" id="{638002E3-53C3-1660-751C-61A0D357F72B}"/>
              </a:ext>
            </a:extLst>
          </cdr:cNvPr>
          <cdr:cNvGrpSpPr/>
        </cdr:nvGrpSpPr>
        <cdr:grpSpPr>
          <a:xfrm xmlns:a="http://schemas.openxmlformats.org/drawingml/2006/main">
            <a:off x="1281370" y="50800"/>
            <a:ext cx="1037570" cy="101246"/>
            <a:chOff x="50800" y="50800"/>
            <a:chExt cx="1037570" cy="101246"/>
          </a:xfrm>
        </cdr:grpSpPr>
        <cdr:sp macro="" textlink="">
          <cdr:nvSpPr>
            <cdr:cNvPr id="45" name="Ltxb7a">
              <a:extLst xmlns:a="http://schemas.openxmlformats.org/drawingml/2006/main">
                <a:ext uri="{FF2B5EF4-FFF2-40B4-BE49-F238E27FC236}">
                  <a16:creationId xmlns:a16="http://schemas.microsoft.com/office/drawing/2014/main" id="{4BBF2695-227F-9AFB-3401-DEE97FF3A4AE}"/>
                </a:ext>
              </a:extLst>
            </cdr:cNvPr>
            <cdr:cNvSpPr txBox="1"/>
          </cdr:nvSpPr>
          <cdr:spPr>
            <a:xfrm xmlns:a="http://schemas.openxmlformats.org/drawingml/2006/main">
              <a:off x="177800" y="50800"/>
              <a:ext cx="910570" cy="101246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vert="horz" wrap="square" lIns="6350" tIns="6350" rIns="6350" bIns="6350" rtlCol="0">
              <a:noAutofit/>
            </a:bodyPr>
            <a:lstStyle xmlns:a="http://schemas.openxmlformats.org/drawingml/2006/main"/>
            <a:p xmlns:a="http://schemas.openxmlformats.org/drawingml/2006/main">
              <a:r>
                <a:rPr lang="en-GB" sz="600" b="0" i="0">
                  <a:solidFill>
                    <a:srgbClr val="000000"/>
                  </a:solidFill>
                  <a:latin typeface="Arial" panose="020B0604020202020204" pitchFamily="34" charset="0"/>
                </a:rPr>
                <a:t>Quarterly Sector Accounts</a:t>
              </a:r>
            </a:p>
          </cdr:txBody>
        </cdr:sp>
        <cdr:sp macro="" textlink="">
          <cdr:nvSpPr>
            <cdr:cNvPr id="46" name="Ltxb7b">
              <a:extLst xmlns:a="http://schemas.openxmlformats.org/drawingml/2006/main">
                <a:ext uri="{FF2B5EF4-FFF2-40B4-BE49-F238E27FC236}">
                  <a16:creationId xmlns:a16="http://schemas.microsoft.com/office/drawing/2014/main" id="{22CEF1F4-3CCB-C9C9-B51D-3BD58B451C82}"/>
                </a:ext>
              </a:extLst>
            </cdr:cNvPr>
            <cdr:cNvSpPr/>
          </cdr:nvSpPr>
          <cdr:spPr>
            <a:xfrm xmlns:a="http://schemas.openxmlformats.org/drawingml/2006/main">
              <a:off x="50800" y="72390"/>
              <a:ext cx="63500" cy="63500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8139C6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15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</cdr:grpSp>
      <cdr:grpSp>
        <cdr:nvGrpSpPr>
          <cdr:cNvPr id="50" name="Ltxb8">
            <a:extLst xmlns:a="http://schemas.openxmlformats.org/drawingml/2006/main">
              <a:ext uri="{FF2B5EF4-FFF2-40B4-BE49-F238E27FC236}">
                <a16:creationId xmlns:a16="http://schemas.microsoft.com/office/drawing/2014/main" id="{35DB7E79-BB00-6C2B-598F-9C7A97A233CF}"/>
              </a:ext>
            </a:extLst>
          </cdr:cNvPr>
          <cdr:cNvGrpSpPr/>
        </cdr:nvGrpSpPr>
        <cdr:grpSpPr>
          <a:xfrm xmlns:a="http://schemas.openxmlformats.org/drawingml/2006/main">
            <a:off x="1281370" y="152046"/>
            <a:ext cx="1062799" cy="189667"/>
            <a:chOff x="50800" y="50800"/>
            <a:chExt cx="1062799" cy="189667"/>
          </a:xfrm>
        </cdr:grpSpPr>
        <cdr:sp macro="" textlink="">
          <cdr:nvSpPr>
            <cdr:cNvPr id="48" name="Ltxb8a">
              <a:extLst xmlns:a="http://schemas.openxmlformats.org/drawingml/2006/main">
                <a:ext uri="{FF2B5EF4-FFF2-40B4-BE49-F238E27FC236}">
                  <a16:creationId xmlns:a16="http://schemas.microsoft.com/office/drawing/2014/main" id="{7DC57FC7-EE01-7389-04C8-D82A6EA667C4}"/>
                </a:ext>
              </a:extLst>
            </cdr:cNvPr>
            <cdr:cNvSpPr txBox="1"/>
          </cdr:nvSpPr>
          <cdr:spPr>
            <a:xfrm xmlns:a="http://schemas.openxmlformats.org/drawingml/2006/main">
              <a:off x="177800" y="50800"/>
              <a:ext cx="935799" cy="189667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vert="horz" wrap="square" lIns="6350" tIns="6350" rIns="6350" bIns="6350" rtlCol="0">
              <a:noAutofit/>
            </a:bodyPr>
            <a:lstStyle xmlns:a="http://schemas.openxmlformats.org/drawingml/2006/main"/>
            <a:p xmlns:a="http://schemas.openxmlformats.org/drawingml/2006/main">
              <a:r>
                <a:rPr lang="en-GB" sz="600" b="0" i="0">
                  <a:solidFill>
                    <a:srgbClr val="000000"/>
                  </a:solidFill>
                  <a:latin typeface="Arial" panose="020B0604020202020204" pitchFamily="34" charset="0"/>
                </a:rPr>
                <a:t>Gini coefficient (right-hand scale)</a:t>
              </a:r>
            </a:p>
          </cdr:txBody>
        </cdr:sp>
        <cdr:sp macro="" textlink="">
          <cdr:nvSpPr>
            <cdr:cNvPr id="49" name="Ltxb8b">
              <a:extLst xmlns:a="http://schemas.openxmlformats.org/drawingml/2006/main">
                <a:ext uri="{FF2B5EF4-FFF2-40B4-BE49-F238E27FC236}">
                  <a16:creationId xmlns:a16="http://schemas.microsoft.com/office/drawing/2014/main" id="{15A1AA29-74B7-E516-3ACF-74A48B219825}"/>
                </a:ext>
              </a:extLst>
            </cdr:cNvPr>
            <cdr:cNvSpPr/>
          </cdr:nvSpPr>
          <cdr:spPr>
            <a:xfrm xmlns:a="http://schemas.openxmlformats.org/drawingml/2006/main">
              <a:off x="50800" y="72390"/>
              <a:ext cx="76200" cy="2540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070C0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15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</cdr:grpSp>
    </cdr:grpSp>
  </cdr:abs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4"/>
            <a:ext cx="2949199" cy="496694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9445723"/>
            <a:ext cx="2949199" cy="496694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885" y="9445723"/>
            <a:ext cx="2949199" cy="496694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49099" cy="49720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7" y="7"/>
            <a:ext cx="2949099" cy="49720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29-Aug-2025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4" y="4723451"/>
            <a:ext cx="5444490" cy="447484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7"/>
            <a:ext cx="2949099" cy="49720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7" y="9445177"/>
            <a:ext cx="2949099" cy="49720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01907" y="0"/>
            <a:ext cx="6290094" cy="6245458"/>
          </a:xfrm>
          <a:prstGeom prst="rect">
            <a:avLst/>
          </a:prstGeom>
          <a:solidFill>
            <a:srgbClr val="777C82"/>
          </a:solidFill>
        </p:spPr>
        <p:txBody>
          <a:bodyPr lIns="365760" tIns="365760" rIns="365760" bIns="2651760" anchor="b" anchorCtr="0">
            <a:normAutofit/>
          </a:bodyPr>
          <a:lstStyle>
            <a:lvl1pPr marL="0" indent="0" algn="ctr">
              <a:buClr>
                <a:schemeClr val="bg1"/>
              </a:buClr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Send pixel overlay to the back </a:t>
            </a:r>
            <a:br>
              <a:rPr lang="en-US" dirty="0"/>
            </a:br>
            <a:r>
              <a:rPr lang="en-US" dirty="0"/>
              <a:t>using the “Arrange” tool. </a:t>
            </a:r>
            <a:br>
              <a:rPr lang="en-US" dirty="0"/>
            </a:br>
            <a:r>
              <a:rPr lang="en-US" dirty="0"/>
              <a:t>Then click icon to change photo.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72246-3931-D639-0F33-F93E01B69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6314781"/>
            <a:ext cx="12191978" cy="571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624" y="2309331"/>
            <a:ext cx="4931610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3600" b="1" i="0">
                <a:solidFill>
                  <a:srgbClr val="001E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[up to three lines in length]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623" y="4698513"/>
            <a:ext cx="5515284" cy="465240"/>
          </a:xfrm>
          <a:prstGeom prst="rect">
            <a:avLst/>
          </a:prstGeo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rgbClr val="001E60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623" y="5220314"/>
            <a:ext cx="5515284" cy="70519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rgbClr val="C2C4C6"/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Title/Affiliation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ECBB4-4178-9416-DA43-04AE18CA6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6314781"/>
            <a:ext cx="12191957" cy="57149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15E37FC-B763-652A-EBA2-8CB64206CC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368" y="1469872"/>
            <a:ext cx="501343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 marL="233363" indent="-233363">
              <a:buClr>
                <a:srgbClr val="0752D8"/>
              </a:buClr>
              <a:buFont typeface="Wingdings" pitchFamily="2" charset="2"/>
              <a:buChar char="§"/>
              <a:defRPr sz="1800"/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3pPr>
            <a:lvl4pPr marL="801687" indent="-342900">
              <a:buClr>
                <a:srgbClr val="0752D8"/>
              </a:buClr>
              <a:buFont typeface="Wingdings" pitchFamily="2" charset="2"/>
              <a:buChar char="§"/>
              <a:defRPr sz="1800"/>
            </a:lvl4pPr>
            <a:lvl5pPr marL="917575" indent="-225425">
              <a:buClr>
                <a:srgbClr val="4D90F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D88F096-627A-964D-687E-8EB228D9CC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198" y="1468294"/>
            <a:ext cx="501343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 marL="233363" indent="-233363">
              <a:buClr>
                <a:srgbClr val="0752D8"/>
              </a:buClr>
              <a:buFont typeface="Wingdings" pitchFamily="2" charset="2"/>
              <a:buChar char="§"/>
              <a:defRPr sz="1800"/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3pPr>
            <a:lvl4pPr marL="801687" indent="-342900">
              <a:buClr>
                <a:srgbClr val="0752D8"/>
              </a:buClr>
              <a:buFont typeface="Wingdings" pitchFamily="2" charset="2"/>
              <a:buChar char="§"/>
              <a:defRPr sz="1800"/>
            </a:lvl4pPr>
            <a:lvl5pPr marL="917575" indent="-225425">
              <a:buClr>
                <a:srgbClr val="4D90F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053E43-446F-FE73-F449-B7F295DCC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9E2F4-3D30-EBD5-C478-04E6C45C1B55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080729-1871-7517-6795-F331CF490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6314781"/>
            <a:ext cx="12191957" cy="571498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6367" y="1669499"/>
            <a:ext cx="5339633" cy="434084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366" y="5749500"/>
            <a:ext cx="4856162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BE0F31-00A8-DFAC-78CD-0307A437D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198" y="1468294"/>
            <a:ext cx="501343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 marL="233363" indent="-233363">
              <a:buClr>
                <a:srgbClr val="0752D8"/>
              </a:buClr>
              <a:buFont typeface="Wingdings" pitchFamily="2" charset="2"/>
              <a:buChar char="§"/>
              <a:defRPr sz="1800"/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3pPr>
            <a:lvl4pPr marL="801687" indent="-342900">
              <a:buClr>
                <a:srgbClr val="0752D8"/>
              </a:buClr>
              <a:buFont typeface="Wingdings" pitchFamily="2" charset="2"/>
              <a:buChar char="§"/>
              <a:defRPr sz="1800"/>
            </a:lvl4pPr>
            <a:lvl5pPr marL="917575" indent="-225425">
              <a:buClr>
                <a:srgbClr val="4D90F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410ADCA-6362-8D08-FFA1-80982226F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628E76-17FF-59EF-2C44-2675B0BDC530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7294B-CFBC-8181-C5F7-112328624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6314781"/>
            <a:ext cx="12191957" cy="5714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(W)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314782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904193" y="3026972"/>
            <a:ext cx="6314778" cy="26084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2A1F6E-AB5F-51BD-8798-78E7A1DC8A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 marL="233363" indent="-233363">
              <a:buClr>
                <a:srgbClr val="0752D8"/>
              </a:buClr>
              <a:buFont typeface="Wingdings" pitchFamily="2" charset="2"/>
              <a:buChar char="§"/>
              <a:defRPr sz="1800"/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3pPr>
            <a:lvl4pPr marL="801687" indent="-342900">
              <a:buClr>
                <a:srgbClr val="0752D8"/>
              </a:buClr>
              <a:buFont typeface="Wingdings" pitchFamily="2" charset="2"/>
              <a:buChar char="§"/>
              <a:defRPr sz="1800"/>
            </a:lvl4pPr>
            <a:lvl5pPr marL="917575" indent="-225425">
              <a:buClr>
                <a:srgbClr val="4D90F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A05FD-C5E5-AFF0-4868-6D5BED96BC2C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48140-1E07-520F-36AF-731B21A92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6314781"/>
            <a:ext cx="12191957" cy="571498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3440" cy="48449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61" y="6053941"/>
            <a:ext cx="6096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3440" cy="48449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5778" y="6053941"/>
            <a:ext cx="6096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0C1524C-0C3A-FEC8-1AFB-421FC9576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46843-DEB8-AB82-B83E-93E3F22C4BF6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0E870-98C3-AABB-F8FC-0019A8139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6314781"/>
            <a:ext cx="12191957" cy="57149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73AA1-0C6B-8923-F97B-E1B240E62AF0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A55C-9B3C-EAED-320A-A03232F0A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6314781"/>
            <a:ext cx="12191957" cy="571498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322072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00548" y="3030617"/>
            <a:ext cx="6322068" cy="26084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6BECC-8396-86BB-49AB-507001FA146B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85608-3CE8-336D-E46C-96050EC0C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Single-Column (B) Layout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91100EB-DA31-0047-ABA8-6770249A92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367" y="1469872"/>
            <a:ext cx="10679266" cy="4542046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bg1"/>
                </a:solidFill>
              </a:defRPr>
            </a:lvl1pPr>
            <a:lvl2pPr marL="233363" indent="-233363">
              <a:buClr>
                <a:srgbClr val="C2C4C6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801687" indent="-342900">
              <a:buClr>
                <a:srgbClr val="C2C4C6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917575" indent="-225425">
              <a:buClr>
                <a:srgbClr val="4D90F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4930C-3667-2FB3-E10B-68105AAFD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07821-D7BA-E944-318C-65C192962D8F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rgbClr val="001E60"/>
                </a:solidFill>
              </a:rPr>
              <a:pPr algn="r"/>
              <a:t>‹#›</a:t>
            </a:fld>
            <a:endParaRPr lang="en-US" sz="12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653FF6-96E2-91BA-9EE9-D1150F2B0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09D83FB-3111-D2B6-0888-769061E9B0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368" y="1469872"/>
            <a:ext cx="501343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bg1"/>
                </a:solidFill>
              </a:defRPr>
            </a:lvl1pPr>
            <a:lvl2pPr marL="233363" indent="-233363">
              <a:buClr>
                <a:srgbClr val="C2C4C6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1687" indent="-342900">
              <a:buClr>
                <a:srgbClr val="C2C4C6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917575" indent="-225425">
              <a:buClr>
                <a:srgbClr val="4D90F4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C0B160-274E-C163-0BB5-489CA8E221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198" y="1468294"/>
            <a:ext cx="501343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bg1"/>
                </a:solidFill>
              </a:defRPr>
            </a:lvl1pPr>
            <a:lvl2pPr marL="233363" indent="-233363">
              <a:buClr>
                <a:srgbClr val="C2C4C6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1687" indent="-342900">
              <a:buClr>
                <a:srgbClr val="C2C4C6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917575" indent="-225425">
              <a:buClr>
                <a:srgbClr val="4D90F4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788DB4C-2F60-F316-7D73-96FFAC76A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Two-Column (B) Layout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7FF24-E580-0938-75A6-BF4C6FE12612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rgbClr val="001E60"/>
                </a:solidFill>
              </a:rPr>
              <a:pPr algn="r"/>
              <a:t>‹#›</a:t>
            </a:fld>
            <a:endParaRPr lang="en-US" sz="12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5773B-F753-AAC6-3ABF-BC3A5E281F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FEAC3D9-6EC7-3EEC-C4CF-EC54294A26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6367" y="1669499"/>
            <a:ext cx="5339633" cy="4340841"/>
          </a:xfrm>
          <a:prstGeom prst="rect">
            <a:avLst/>
          </a:prstGeom>
          <a:solidFill>
            <a:srgbClr val="777C82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1522AA0-1F3E-0502-B036-617991412D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198" y="1468294"/>
            <a:ext cx="501343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bg1"/>
                </a:solidFill>
              </a:defRPr>
            </a:lvl1pPr>
            <a:lvl2pPr marL="233363" indent="-233363">
              <a:buClr>
                <a:srgbClr val="C2C4C6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1687" indent="-342900">
              <a:buClr>
                <a:srgbClr val="C2C4C6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917575" indent="-225425">
              <a:buClr>
                <a:srgbClr val="4D90F4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5D4B58-60FC-CBD0-5CA2-E1BAA01771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366" y="5749500"/>
            <a:ext cx="4856162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E6EA1B3-7205-C6DF-4AF2-4CADE1A75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 for </a:t>
            </a:r>
            <a:r>
              <a:rPr lang="en-US" dirty="0" err="1">
                <a:solidFill>
                  <a:schemeClr val="bg1"/>
                </a:solidFill>
              </a:rPr>
              <a:t>Photo+Text</a:t>
            </a:r>
            <a:r>
              <a:rPr lang="en-US" dirty="0">
                <a:solidFill>
                  <a:schemeClr val="bg1"/>
                </a:solidFill>
              </a:rPr>
              <a:t> (B) Layout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B28769-A3DC-9BB7-533E-51B51F56233B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rgbClr val="001E60"/>
                </a:solidFill>
              </a:rPr>
              <a:pPr algn="r"/>
              <a:t>‹#›</a:t>
            </a:fld>
            <a:endParaRPr lang="en-US" sz="12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+Photo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B1ED8-99E5-41DD-70D1-1D5548193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(B)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314782"/>
          </a:xfrm>
          <a:prstGeom prst="rect">
            <a:avLst/>
          </a:prstGeom>
          <a:solidFill>
            <a:srgbClr val="777C82"/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904193" y="3026972"/>
            <a:ext cx="6314778" cy="26084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E10EEBB-CE2C-4312-527B-52F7B77873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806" y="1469871"/>
            <a:ext cx="3670259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bg1"/>
                </a:solidFill>
              </a:defRPr>
            </a:lvl1pPr>
            <a:lvl2pPr marL="233363" indent="-233363">
              <a:buClr>
                <a:srgbClr val="C2C4C6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1687" indent="-342900">
              <a:buClr>
                <a:srgbClr val="C2C4C6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917575" indent="-225425">
              <a:buClr>
                <a:srgbClr val="4D90F4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9915E-1762-E512-87E2-878C927AA988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rgbClr val="001E60"/>
                </a:solidFill>
              </a:rPr>
              <a:pPr algn="r"/>
              <a:t>‹#›</a:t>
            </a:fld>
            <a:endParaRPr lang="en-US" sz="12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87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Fu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04D3AF3-D62E-D842-4C2E-4071B11E0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8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 userDrawn="1">
          <p15:clr>
            <a:srgbClr val="FBAE40"/>
          </p15:clr>
        </p15:guide>
        <p15:guide id="6" orient="horz" pos="8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B54F8E-192E-D4F6-944F-ADCFA27B14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50EC7B1-4F26-AFA6-6DC2-3243F93BD4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3440" cy="4844910"/>
          </a:xfrm>
          <a:prstGeom prst="rect">
            <a:avLst/>
          </a:prstGeom>
          <a:solidFill>
            <a:srgbClr val="777C82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573DDD7-5991-24F1-4D23-4918E8B55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3440" cy="4844910"/>
          </a:xfrm>
          <a:prstGeom prst="rect">
            <a:avLst/>
          </a:prstGeom>
          <a:solidFill>
            <a:srgbClr val="777C82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E015843-3974-D4A3-3DCD-C529ECB61C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61" y="6053941"/>
            <a:ext cx="6096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6F3EA6-01F0-48ED-804A-03F2F4EF7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5778" y="6053941"/>
            <a:ext cx="6096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C8A67F3-795D-E018-1B76-9B2DE6F5C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 for </a:t>
            </a:r>
            <a:r>
              <a:rPr lang="en-US" dirty="0" err="1">
                <a:solidFill>
                  <a:schemeClr val="bg1"/>
                </a:solidFill>
              </a:rPr>
              <a:t>Photo+Photo</a:t>
            </a:r>
            <a:r>
              <a:rPr lang="en-US" dirty="0">
                <a:solidFill>
                  <a:schemeClr val="bg1"/>
                </a:solidFill>
              </a:rPr>
              <a:t> (B) Layout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154568-80A6-4558-C265-7D5333D3BE57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rgbClr val="001E60"/>
                </a:solidFill>
              </a:rPr>
              <a:pPr algn="r"/>
              <a:t>‹#›</a:t>
            </a:fld>
            <a:endParaRPr lang="en-US" sz="12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5A036F-4FB1-9588-2D86-E6F986314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prstGeom prst="rect">
            <a:avLst/>
          </a:prstGeom>
          <a:solidFill>
            <a:srgbClr val="777C82"/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B96EA-A84D-AC15-8F36-787DF6B75A8E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rgbClr val="001E60"/>
                </a:solidFill>
              </a:rPr>
              <a:pPr algn="r"/>
              <a:t>‹#›</a:t>
            </a:fld>
            <a:endParaRPr lang="en-US" sz="1200" dirty="0">
              <a:solidFill>
                <a:srgbClr val="001E60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-Large Ph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17D7F-D39A-1648-4230-51D9A255F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322072"/>
          </a:xfrm>
          <a:prstGeom prst="rect">
            <a:avLst/>
          </a:prstGeom>
          <a:solidFill>
            <a:srgbClr val="777C82"/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00548" y="3030617"/>
            <a:ext cx="6322068" cy="26084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1C3CF-8340-BF77-85F9-DECFCA8F0162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rgbClr val="001E60"/>
                </a:solidFill>
              </a:rPr>
              <a:pPr algn="r"/>
              <a:t>‹#›</a:t>
            </a:fld>
            <a:endParaRPr lang="en-US" sz="1200" dirty="0">
              <a:solidFill>
                <a:srgbClr val="001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889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-Column (G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85608-3CE8-336D-E46C-96050EC0C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Single-Column (G) Layout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91100EB-DA31-0047-ABA8-6770249A92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367" y="1469872"/>
            <a:ext cx="10679266" cy="4542046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bg1"/>
                </a:solidFill>
              </a:defRPr>
            </a:lvl1pPr>
            <a:lvl2pPr marL="233363" indent="-233363">
              <a:buClr>
                <a:srgbClr val="001E6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801687" indent="-342900">
              <a:buClr>
                <a:srgbClr val="001E6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917575" indent="-2254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4930C-3667-2FB3-E10B-68105AAFD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07821-D7BA-E944-318C-65C192962D8F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232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-Column (G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D5016-3A67-57E4-468F-36050BA853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09D83FB-3111-D2B6-0888-769061E9B0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368" y="1469872"/>
            <a:ext cx="501343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bg1"/>
                </a:solidFill>
              </a:defRPr>
            </a:lvl1pPr>
            <a:lvl2pPr marL="233363" indent="-233363">
              <a:buClr>
                <a:srgbClr val="001E60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1687" indent="-342900">
              <a:buClr>
                <a:srgbClr val="001E60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917575" indent="-225425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Paragraph/unbulleted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788DB4C-2F60-F316-7D73-96FFAC76A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Two-Column (G)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822ED2-7396-C378-FFCE-F1B3A19491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2197" y="1468294"/>
            <a:ext cx="501343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bg1"/>
                </a:solidFill>
              </a:defRPr>
            </a:lvl1pPr>
            <a:lvl2pPr marL="233363" indent="-233363">
              <a:buClr>
                <a:srgbClr val="001E60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1687" indent="-342900">
              <a:buClr>
                <a:srgbClr val="001E60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917575" indent="-225425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Paragraph/unbulleted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B0D46-6357-5973-356E-EFD9D364C561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235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+Text (G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C7B666-1ABF-F512-0647-41C60B966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FEAC3D9-6EC7-3EEC-C4CF-EC54294A26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6367" y="1669499"/>
            <a:ext cx="5339633" cy="4340841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5D4B58-60FC-CBD0-5CA2-E1BAA01771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366" y="5749500"/>
            <a:ext cx="4856162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rgbClr val="C2C4C6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E6EA1B3-7205-C6DF-4AF2-4CADE1A75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 for </a:t>
            </a:r>
            <a:r>
              <a:rPr lang="en-US" dirty="0" err="1">
                <a:solidFill>
                  <a:schemeClr val="bg1"/>
                </a:solidFill>
              </a:rPr>
              <a:t>Photo+Text</a:t>
            </a:r>
            <a:r>
              <a:rPr lang="en-US" dirty="0">
                <a:solidFill>
                  <a:schemeClr val="bg1"/>
                </a:solidFill>
              </a:rPr>
              <a:t> (G) Layout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FB615-466B-DB15-1687-D27BE5FF686C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88D564-3C57-EAA0-EF20-C28F41FADF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2197" y="1468294"/>
            <a:ext cx="5013434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bg1"/>
                </a:solidFill>
              </a:defRPr>
            </a:lvl1pPr>
            <a:lvl2pPr marL="233363" indent="-233363">
              <a:buClr>
                <a:srgbClr val="001E60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1687" indent="-342900">
              <a:buClr>
                <a:srgbClr val="001E60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917575" indent="-225425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Paragraph/unbulleted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0041047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+Photo (W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F374DF-AE00-3120-F596-22FACAA0F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(G)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314782"/>
          </a:xfrm>
          <a:prstGeom prst="rect">
            <a:avLst/>
          </a:prstGeom>
          <a:solidFill>
            <a:schemeClr val="bg1"/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904193" y="3026972"/>
            <a:ext cx="6314778" cy="26084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rgbClr val="C2C4C6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C01C3A5-EEAE-0F98-38AE-6A85284AE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806" y="1469871"/>
            <a:ext cx="3670259" cy="4542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bg1"/>
                </a:solidFill>
              </a:defRPr>
            </a:lvl1pPr>
            <a:lvl2pPr marL="233363" indent="-233363">
              <a:buClr>
                <a:srgbClr val="001E60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1687" indent="-342900">
              <a:buClr>
                <a:srgbClr val="001E60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917575" indent="-225425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Paragraph/unbulleted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EF8C0-B7B3-CD9B-95F3-25031642D6B1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890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+Photo (G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940662-C7CE-B05F-D355-39B2F8438E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50EC7B1-4F26-AFA6-6DC2-3243F93BD4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3440" cy="4844910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573DDD7-5991-24F1-4D23-4918E8B55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3440" cy="4844910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E015843-3974-D4A3-3DCD-C529ECB61C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661" y="6053941"/>
            <a:ext cx="6096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rgbClr val="C2C4C6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6F3EA6-01F0-48ED-804A-03F2F4EF7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5778" y="6053941"/>
            <a:ext cx="6096000" cy="2608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rgbClr val="C2C4C6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C8A67F3-795D-E018-1B76-9B2DE6F5C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 for </a:t>
            </a:r>
            <a:r>
              <a:rPr lang="en-US" dirty="0" err="1">
                <a:solidFill>
                  <a:schemeClr val="bg1"/>
                </a:solidFill>
              </a:rPr>
              <a:t>Photo+Photo</a:t>
            </a:r>
            <a:r>
              <a:rPr lang="en-US" dirty="0">
                <a:solidFill>
                  <a:schemeClr val="bg1"/>
                </a:solidFill>
              </a:rPr>
              <a:t> (G)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4A8DC-136B-1A3C-8BF6-F760A79BCB5B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013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-Photo (G)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ACEEE0-9610-D30B-DCCF-D7AD1058D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b="1" i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Title for Large-Photo (G)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prstGeom prst="rect">
            <a:avLst/>
          </a:prstGeom>
          <a:solidFill>
            <a:schemeClr val="bg1"/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rgbClr val="C2C4C6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96954-312E-BAD4-05A6-5B065A3099CA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580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-Large Photo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49720-45C6-8B26-1322-046904031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" y="6314781"/>
            <a:ext cx="12191936" cy="571497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322072"/>
          </a:xfrm>
          <a:prstGeom prst="rect">
            <a:avLst/>
          </a:prstGeom>
          <a:solidFill>
            <a:schemeClr val="bg1"/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00548" y="3030617"/>
            <a:ext cx="6322068" cy="26084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rgbClr val="C2C4C6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11B11-944B-3817-2313-112EB1FC06DF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24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Dark 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0D5561D-4709-94C6-3F01-82FDD6870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F62ED-29B6-8038-6918-D13513CC35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6314781"/>
            <a:ext cx="12191957" cy="5714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88F10-35AA-824B-2059-3E9122238E58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37625-4691-59A8-116F-98D8137A8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255" y="1714500"/>
            <a:ext cx="6317489" cy="3429000"/>
          </a:xfrm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PAGE (Style 1)</a:t>
            </a: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3249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0" y="4406902"/>
            <a:ext cx="11713301" cy="1595239"/>
          </a:xfrm>
        </p:spPr>
        <p:txBody>
          <a:bodyPr anchor="t"/>
          <a:lstStyle>
            <a:lvl1pPr algn="l">
              <a:defRPr sz="5333" b="1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0" y="2906714"/>
            <a:ext cx="11713301" cy="1482393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8274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5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71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8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9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13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5547" y="6356352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381" y="6356352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0D29D-1ED6-45DB-9198-6401562305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Afbeelding 14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5808D444-9508-311A-2838-280877104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36" y="260649"/>
            <a:ext cx="1030675" cy="3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8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Medium 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AA088296-C522-6244-D599-51109FA72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255" y="1714500"/>
            <a:ext cx="6317489" cy="3429000"/>
          </a:xfrm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PAGE (Style 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D8D009-6DBD-D824-9F6A-B579F8B11164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A625F-6AEF-EEBB-E6B6-14FFD5B0D1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6314781"/>
            <a:ext cx="12191957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25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DDD05ABB-9900-E088-D819-F98C17C29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25CECC-3FAE-1FA9-D5A6-006DD5059D07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A03821-F269-15BE-B1BE-3944AC3CC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255" y="1714500"/>
            <a:ext cx="6317489" cy="3429000"/>
          </a:xfrm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PAGE (Style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485A1-DE1E-6368-0C52-7F2BE51BE2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6314781"/>
            <a:ext cx="12191957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3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(Dark Blue)">
    <p:bg>
      <p:bgPr>
        <a:solidFill>
          <a:srgbClr val="00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0205930C-2E62-29A9-D002-5DF8E5D7B03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  <a:prstGeom prst="rect">
            <a:avLst/>
          </a:prstGeo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rgbClr val="C2C4C6"/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rgbClr val="C2C4C6"/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ABB1A-436A-A3F8-2D2F-12515E03870D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C82A9-B984-DB91-5390-C66D7CB018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6314781"/>
            <a:ext cx="12191957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vider (Medium Blue)">
    <p:bg>
      <p:bgPr>
        <a:solidFill>
          <a:srgbClr val="0752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  <a:prstGeom prst="rect">
            <a:avLst/>
          </a:prstGeo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rgbClr val="C2C4C6"/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rgbClr val="C2C4C6"/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22EF8-B0E4-2F6B-2B52-BFD41AA0ADBD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A7C5B-D816-1669-AE1C-E89BDA849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6314781"/>
            <a:ext cx="12191957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99B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934353ED-4CC3-3C6A-2BAA-09AE6ABC50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  <a:prstGeom prst="rect">
            <a:avLst/>
          </a:prstGeo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rgbClr val="001E60"/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rgbClr val="001E60"/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1C476-EBAA-4F09-4C97-E29E1D69D3CE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D3FB4D-81EC-0B51-4B58-902FFC26A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6314781"/>
            <a:ext cx="12191957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777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5D7C3-DF22-0230-5D76-25EADD955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6314781"/>
            <a:ext cx="12191957" cy="5714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6367" y="491385"/>
            <a:ext cx="10679266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b="1" i="0" dirty="0">
                <a:solidFill>
                  <a:srgbClr val="001E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367" y="1469872"/>
            <a:ext cx="10679266" cy="4542046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 marL="233363" indent="-233363">
              <a:buClr>
                <a:srgbClr val="0752D8"/>
              </a:buClr>
              <a:buFont typeface="Wingdings" pitchFamily="2" charset="2"/>
              <a:buChar char="§"/>
              <a:defRPr/>
            </a:lvl2pPr>
            <a:lvl3pPr marL="576263" marR="0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D90F4"/>
              </a:buClr>
              <a:buSzPct val="100000"/>
              <a:buFont typeface="Arial" panose="020B0604020202020204" pitchFamily="34" charset="0"/>
              <a:buChar char="•"/>
              <a:tabLst/>
              <a:defRPr/>
            </a:lvl3pPr>
            <a:lvl4pPr marL="801687" indent="-342900">
              <a:buClr>
                <a:srgbClr val="0752D8"/>
              </a:buClr>
              <a:buFont typeface="Wingdings" pitchFamily="2" charset="2"/>
              <a:buChar char="§"/>
              <a:defRPr/>
            </a:lvl4pPr>
            <a:lvl5pPr marL="917575" indent="-225425">
              <a:buClr>
                <a:srgbClr val="4D90F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2AE9A-7EFC-8A72-6398-48E3C61AF76B}"/>
              </a:ext>
            </a:extLst>
          </p:cNvPr>
          <p:cNvSpPr txBox="1"/>
          <p:nvPr userDrawn="1"/>
        </p:nvSpPr>
        <p:spPr>
          <a:xfrm>
            <a:off x="10929042" y="6455977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9ED25-F270-C927-7AB1-249134C5B30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0" r:id="rId2"/>
    <p:sldLayoutId id="2147483756" r:id="rId3"/>
    <p:sldLayoutId id="2147483761" r:id="rId4"/>
    <p:sldLayoutId id="2147483763" r:id="rId5"/>
    <p:sldLayoutId id="2147483757" r:id="rId6"/>
    <p:sldLayoutId id="2147483758" r:id="rId7"/>
    <p:sldLayoutId id="2147483764" r:id="rId8"/>
    <p:sldLayoutId id="2147483707" r:id="rId9"/>
    <p:sldLayoutId id="2147483759" r:id="rId10"/>
    <p:sldLayoutId id="2147483748" r:id="rId11"/>
    <p:sldLayoutId id="2147483744" r:id="rId12"/>
    <p:sldLayoutId id="2147483750" r:id="rId13"/>
    <p:sldLayoutId id="2147483747" r:id="rId14"/>
    <p:sldLayoutId id="2147483751" r:id="rId15"/>
    <p:sldLayoutId id="2147483745" r:id="rId16"/>
    <p:sldLayoutId id="2147483746" r:id="rId17"/>
    <p:sldLayoutId id="2147483749" r:id="rId18"/>
    <p:sldLayoutId id="2147483773" r:id="rId19"/>
    <p:sldLayoutId id="2147483753" r:id="rId20"/>
    <p:sldLayoutId id="2147483743" r:id="rId21"/>
    <p:sldLayoutId id="2147483772" r:id="rId22"/>
    <p:sldLayoutId id="2147483765" r:id="rId23"/>
    <p:sldLayoutId id="2147483766" r:id="rId24"/>
    <p:sldLayoutId id="2147483767" r:id="rId25"/>
    <p:sldLayoutId id="2147483771" r:id="rId26"/>
    <p:sldLayoutId id="2147483768" r:id="rId27"/>
    <p:sldLayoutId id="2147483769" r:id="rId28"/>
    <p:sldLayoutId id="2147483770" r:id="rId29"/>
    <p:sldLayoutId id="2147483762" r:id="rId30"/>
    <p:sldLayoutId id="2147483774" r:id="rId31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1E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rgbClr val="0752D8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rgbClr val="4D90F4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rgbClr val="0752D8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rgbClr val="4D90F4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ecb.europa.eu/data/data-categories/macroeconomic-and-sectoral-statistics/sector-accounts/distributional-wealth-accounts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orrit.Zwijnenburg@oecd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, Lettertype, Graphics, poster&#10;&#10;Automatisch gegenereerde beschrijving">
            <a:extLst>
              <a:ext uri="{FF2B5EF4-FFF2-40B4-BE49-F238E27FC236}">
                <a16:creationId xmlns:a16="http://schemas.microsoft.com/office/drawing/2014/main" id="{487D0441-07A5-ECE2-CE6C-D4C617C970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" y="164637"/>
            <a:ext cx="3581728" cy="500490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84D3C6C-56DC-2D63-BABF-18AFB8FF2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" y="6473957"/>
            <a:ext cx="12191997" cy="384043"/>
          </a:xfrm>
          <a:prstGeom prst="rect">
            <a:avLst/>
          </a:prstGeom>
          <a:gradFill>
            <a:gsLst>
              <a:gs pos="0">
                <a:srgbClr val="E6386E"/>
              </a:gs>
              <a:gs pos="100000">
                <a:srgbClr val="0036A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0C4E8F-AE8C-C989-06DA-7F1FF2BD5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8203" y="206959"/>
            <a:ext cx="1190459" cy="437732"/>
          </a:xfrm>
          <a:prstGeom prst="rect">
            <a:avLst/>
          </a:prstGeom>
        </p:spPr>
      </p:pic>
      <p:cxnSp>
        <p:nvCxnSpPr>
          <p:cNvPr id="7" name="AutoShape 6">
            <a:extLst>
              <a:ext uri="{FF2B5EF4-FFF2-40B4-BE49-F238E27FC236}">
                <a16:creationId xmlns:a16="http://schemas.microsoft.com/office/drawing/2014/main" id="{7675B1BE-F3E0-9DBD-DE85-B143C0D9B6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35894" y="3717032"/>
            <a:ext cx="7061476" cy="0"/>
          </a:xfrm>
          <a:prstGeom prst="straightConnector1">
            <a:avLst/>
          </a:prstGeom>
          <a:noFill/>
          <a:ln w="50800" cap="rnd" algn="ctr">
            <a:gradFill>
              <a:gsLst>
                <a:gs pos="0">
                  <a:srgbClr val="E6386E"/>
                </a:gs>
                <a:gs pos="100000">
                  <a:srgbClr val="0000AF"/>
                </a:gs>
              </a:gsLst>
              <a:lin ang="10800000" scaled="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8" name="TextBox 44">
            <a:extLst>
              <a:ext uri="{FF2B5EF4-FFF2-40B4-BE49-F238E27FC236}">
                <a16:creationId xmlns:a16="http://schemas.microsoft.com/office/drawing/2014/main" id="{ACF4DE9F-71F7-AA26-9178-053ACECE0CBC}"/>
              </a:ext>
            </a:extLst>
          </p:cNvPr>
          <p:cNvSpPr txBox="1"/>
          <p:nvPr/>
        </p:nvSpPr>
        <p:spPr>
          <a:xfrm>
            <a:off x="3887755" y="1788042"/>
            <a:ext cx="8118645" cy="1733844"/>
          </a:xfrm>
          <a:prstGeom prst="rect">
            <a:avLst/>
          </a:prstGeom>
          <a:noFill/>
        </p:spPr>
        <p:txBody>
          <a:bodyPr wrap="square" lIns="91216" tIns="45611" rIns="91216" bIns="45611" rtlCol="0" anchor="b">
            <a:spAutoFit/>
          </a:bodyPr>
          <a:lstStyle/>
          <a:p>
            <a:pPr algn="r"/>
            <a:r>
              <a:rPr lang="en-US" sz="2667" b="1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IPS1120</a:t>
            </a:r>
          </a:p>
          <a:p>
            <a:pPr algn="r"/>
            <a:r>
              <a:rPr lang="en-US" sz="2667" b="1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efforts to measure household distributional information in line with macroeconomic aggregates</a:t>
            </a:r>
            <a:endParaRPr lang="en-US" sz="3733" b="1" dirty="0">
              <a:solidFill>
                <a:srgbClr val="00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47">
            <a:extLst>
              <a:ext uri="{FF2B5EF4-FFF2-40B4-BE49-F238E27FC236}">
                <a16:creationId xmlns:a16="http://schemas.microsoft.com/office/drawing/2014/main" id="{C138C98F-3DB9-9126-DFA1-C906A6540AC6}"/>
              </a:ext>
            </a:extLst>
          </p:cNvPr>
          <p:cNvSpPr txBox="1"/>
          <p:nvPr/>
        </p:nvSpPr>
        <p:spPr>
          <a:xfrm>
            <a:off x="3887756" y="3987499"/>
            <a:ext cx="8135849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133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Henning Ahnert (ECB) </a:t>
            </a:r>
          </a:p>
          <a:p>
            <a:pPr algn="r"/>
            <a:r>
              <a:rPr lang="sv-SE" sz="2133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Vallo (Eurostat)</a:t>
            </a:r>
          </a:p>
          <a:p>
            <a:pPr algn="r"/>
            <a:r>
              <a:rPr lang="sv-SE" sz="2133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Jorrit Zwijnenburg (OECD)</a:t>
            </a:r>
            <a:endParaRPr lang="en-US" sz="2133" dirty="0">
              <a:solidFill>
                <a:srgbClr val="00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33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8 October 2025, 14h00-15h40</a:t>
            </a:r>
          </a:p>
        </p:txBody>
      </p:sp>
    </p:spTree>
    <p:extLst>
      <p:ext uri="{BB962C8B-B14F-4D97-AF65-F5344CB8AC3E}">
        <p14:creationId xmlns:p14="http://schemas.microsoft.com/office/powerpoint/2010/main" val="266524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Wealth concepts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FC6C2-E2AB-0E19-0876-C8C508D9AAE1}"/>
              </a:ext>
            </a:extLst>
          </p:cNvPr>
          <p:cNvSpPr txBox="1"/>
          <p:nvPr/>
        </p:nvSpPr>
        <p:spPr>
          <a:xfrm>
            <a:off x="1597635" y="3036531"/>
            <a:ext cx="34543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70C0"/>
                </a:solidFill>
              </a:rPr>
              <a:t>Financial </a:t>
            </a:r>
            <a:r>
              <a:rPr lang="fr-FR" sz="1200" b="1" u="sng" dirty="0" err="1">
                <a:solidFill>
                  <a:srgbClr val="0070C0"/>
                </a:solidFill>
              </a:rPr>
              <a:t>assets</a:t>
            </a:r>
            <a:endParaRPr lang="fr-FR" sz="1200" b="1" dirty="0">
              <a:solidFill>
                <a:srgbClr val="0070C0"/>
              </a:solidFill>
            </a:endParaRPr>
          </a:p>
          <a:p>
            <a:endParaRPr lang="fr-FR" sz="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Currency**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Deposits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fr-FR" sz="1200" dirty="0" err="1"/>
              <a:t>Debt</a:t>
            </a:r>
            <a:r>
              <a:rPr lang="fr-FR" sz="1200" dirty="0"/>
              <a:t> </a:t>
            </a:r>
            <a:r>
              <a:rPr lang="fr-FR" sz="1200" dirty="0" err="1"/>
              <a:t>securities</a:t>
            </a:r>
            <a:endParaRPr lang="fr-FR" sz="1200" dirty="0"/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Loans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Equity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Life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insurance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technical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reserves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Pension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entitlements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**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Other accounts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receivable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C9B5B-74D7-C20B-E658-C46F619D6695}"/>
              </a:ext>
            </a:extLst>
          </p:cNvPr>
          <p:cNvSpPr txBox="1"/>
          <p:nvPr/>
        </p:nvSpPr>
        <p:spPr>
          <a:xfrm>
            <a:off x="1593288" y="1717175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u="sng" dirty="0">
                <a:solidFill>
                  <a:srgbClr val="0070C0"/>
                </a:solidFill>
              </a:rPr>
              <a:t>Non-</a:t>
            </a:r>
            <a:r>
              <a:rPr lang="fr-FR" sz="1200" b="1" u="sng" dirty="0" err="1">
                <a:solidFill>
                  <a:srgbClr val="0070C0"/>
                </a:solidFill>
              </a:rPr>
              <a:t>financial</a:t>
            </a:r>
            <a:r>
              <a:rPr lang="fr-FR" sz="1200" b="1" u="sng" dirty="0">
                <a:solidFill>
                  <a:srgbClr val="0070C0"/>
                </a:solidFill>
              </a:rPr>
              <a:t> </a:t>
            </a:r>
            <a:r>
              <a:rPr lang="fr-FR" sz="1200" b="1" u="sng" dirty="0" err="1">
                <a:solidFill>
                  <a:srgbClr val="0070C0"/>
                </a:solidFill>
              </a:rPr>
              <a:t>assets</a:t>
            </a:r>
            <a:endParaRPr lang="fr-FR" sz="1200" b="1" dirty="0">
              <a:solidFill>
                <a:srgbClr val="0070C0"/>
              </a:solidFill>
            </a:endParaRPr>
          </a:p>
          <a:p>
            <a:endParaRPr lang="fr-FR" sz="1200" b="1" dirty="0">
              <a:solidFill>
                <a:srgbClr val="0070C0"/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Housing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wealth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Non-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financial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business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wealth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*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C8162-4B2D-820D-BDBD-9A48B83C3A17}"/>
              </a:ext>
            </a:extLst>
          </p:cNvPr>
          <p:cNvSpPr txBox="1"/>
          <p:nvPr/>
        </p:nvSpPr>
        <p:spPr>
          <a:xfrm>
            <a:off x="2313368" y="2706167"/>
            <a:ext cx="226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CC66"/>
                </a:solidFill>
              </a:rPr>
              <a:t>= Non-</a:t>
            </a:r>
            <a:r>
              <a:rPr lang="fr-FR" sz="1400" b="1" dirty="0" err="1">
                <a:solidFill>
                  <a:srgbClr val="00CC66"/>
                </a:solidFill>
              </a:rPr>
              <a:t>financial</a:t>
            </a:r>
            <a:r>
              <a:rPr lang="fr-FR" sz="1400" b="1" dirty="0">
                <a:solidFill>
                  <a:srgbClr val="00CC66"/>
                </a:solidFill>
              </a:rPr>
              <a:t> </a:t>
            </a:r>
            <a:r>
              <a:rPr lang="fr-FR" sz="1400" b="1" dirty="0" err="1">
                <a:solidFill>
                  <a:srgbClr val="00CC66"/>
                </a:solidFill>
              </a:rPr>
              <a:t>assets</a:t>
            </a:r>
            <a:r>
              <a:rPr lang="fr-FR" sz="1400" b="1" dirty="0">
                <a:solidFill>
                  <a:srgbClr val="00CC66"/>
                </a:solidFill>
              </a:rPr>
              <a:t> (NFA)</a:t>
            </a:r>
            <a:endParaRPr lang="en-US" sz="1400" b="1" dirty="0">
              <a:solidFill>
                <a:srgbClr val="00CC6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F5714-C4B1-228E-8413-7539E4DB4843}"/>
              </a:ext>
            </a:extLst>
          </p:cNvPr>
          <p:cNvSpPr txBox="1"/>
          <p:nvPr/>
        </p:nvSpPr>
        <p:spPr>
          <a:xfrm>
            <a:off x="2313367" y="4957534"/>
            <a:ext cx="180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CC66"/>
                </a:solidFill>
              </a:rPr>
              <a:t>= Financial </a:t>
            </a:r>
            <a:r>
              <a:rPr lang="fr-FR" sz="1400" b="1" dirty="0" err="1">
                <a:solidFill>
                  <a:srgbClr val="00CC66"/>
                </a:solidFill>
              </a:rPr>
              <a:t>assets</a:t>
            </a:r>
            <a:r>
              <a:rPr lang="fr-FR" sz="1400" b="1" dirty="0">
                <a:solidFill>
                  <a:srgbClr val="00CC66"/>
                </a:solidFill>
              </a:rPr>
              <a:t> (FA)</a:t>
            </a:r>
            <a:endParaRPr lang="en-US" sz="1400" b="1" dirty="0">
              <a:solidFill>
                <a:srgbClr val="00CC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EA6E5-9D78-E929-041A-BE85290D818B}"/>
              </a:ext>
            </a:extLst>
          </p:cNvPr>
          <p:cNvSpPr txBox="1"/>
          <p:nvPr/>
        </p:nvSpPr>
        <p:spPr>
          <a:xfrm>
            <a:off x="2476554" y="5503438"/>
            <a:ext cx="28135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>
                <a:solidFill>
                  <a:srgbClr val="00CC66"/>
                </a:solidFill>
              </a:rPr>
              <a:t>Net </a:t>
            </a:r>
            <a:r>
              <a:rPr lang="fr-FR" sz="1400" b="1" dirty="0" err="1">
                <a:solidFill>
                  <a:srgbClr val="00CC66"/>
                </a:solidFill>
              </a:rPr>
              <a:t>financial</a:t>
            </a:r>
            <a:r>
              <a:rPr lang="fr-FR" sz="1400" b="1" dirty="0">
                <a:solidFill>
                  <a:srgbClr val="00CC66"/>
                </a:solidFill>
              </a:rPr>
              <a:t> </a:t>
            </a:r>
            <a:r>
              <a:rPr lang="fr-FR" sz="1400" b="1" dirty="0" err="1">
                <a:solidFill>
                  <a:srgbClr val="00CC66"/>
                </a:solidFill>
              </a:rPr>
              <a:t>worth</a:t>
            </a:r>
            <a:r>
              <a:rPr lang="fr-FR" sz="1400" b="1" dirty="0">
                <a:solidFill>
                  <a:srgbClr val="00CC66"/>
                </a:solidFill>
              </a:rPr>
              <a:t> (NFW) = FA – FL</a:t>
            </a:r>
          </a:p>
          <a:p>
            <a:pPr algn="r"/>
            <a:endParaRPr lang="fr-FR" sz="1400" b="1" dirty="0">
              <a:solidFill>
                <a:srgbClr val="00CC66"/>
              </a:solidFill>
            </a:endParaRPr>
          </a:p>
          <a:p>
            <a:pPr algn="r"/>
            <a:r>
              <a:rPr lang="fr-FR" sz="1400" b="1" dirty="0">
                <a:solidFill>
                  <a:srgbClr val="00CC66"/>
                </a:solidFill>
              </a:rPr>
              <a:t>Net </a:t>
            </a:r>
            <a:r>
              <a:rPr lang="fr-FR" sz="1400" b="1" dirty="0" err="1">
                <a:solidFill>
                  <a:srgbClr val="00CC66"/>
                </a:solidFill>
              </a:rPr>
              <a:t>worth</a:t>
            </a:r>
            <a:r>
              <a:rPr lang="fr-FR" sz="1400" b="1" dirty="0">
                <a:solidFill>
                  <a:srgbClr val="00CC66"/>
                </a:solidFill>
              </a:rPr>
              <a:t> (NW) = NFW + NFA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033AB-B17A-742A-E071-38198170593E}"/>
              </a:ext>
            </a:extLst>
          </p:cNvPr>
          <p:cNvSpPr/>
          <p:nvPr/>
        </p:nvSpPr>
        <p:spPr>
          <a:xfrm>
            <a:off x="1593286" y="2005206"/>
            <a:ext cx="3458711" cy="61497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365CE8-20BA-C3F2-14EF-642F3E0FD322}"/>
              </a:ext>
            </a:extLst>
          </p:cNvPr>
          <p:cNvSpPr/>
          <p:nvPr/>
        </p:nvSpPr>
        <p:spPr>
          <a:xfrm>
            <a:off x="1593286" y="3301349"/>
            <a:ext cx="3458709" cy="153224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B3171-2D71-0CD7-7FE5-C9DB3FA627B9}"/>
              </a:ext>
            </a:extLst>
          </p:cNvPr>
          <p:cNvSpPr/>
          <p:nvPr/>
        </p:nvSpPr>
        <p:spPr>
          <a:xfrm>
            <a:off x="1665295" y="1357134"/>
            <a:ext cx="338670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HOUSEHOLD ASSETS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C4D8F4-F7DE-941D-3FB4-DE15B6969CB1}"/>
              </a:ext>
            </a:extLst>
          </p:cNvPr>
          <p:cNvCxnSpPr/>
          <p:nvPr/>
        </p:nvCxnSpPr>
        <p:spPr>
          <a:xfrm flipH="1" flipV="1">
            <a:off x="1737304" y="5361398"/>
            <a:ext cx="7159535" cy="204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CCDFD9-F4C2-5306-1F70-FD74D688FB83}"/>
              </a:ext>
            </a:extLst>
          </p:cNvPr>
          <p:cNvSpPr txBox="1"/>
          <p:nvPr/>
        </p:nvSpPr>
        <p:spPr>
          <a:xfrm>
            <a:off x="6158210" y="4961881"/>
            <a:ext cx="200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CC66"/>
                </a:solidFill>
              </a:rPr>
              <a:t>= Financial </a:t>
            </a:r>
            <a:r>
              <a:rPr lang="fr-FR" sz="1400" b="1" dirty="0" err="1">
                <a:solidFill>
                  <a:srgbClr val="00CC66"/>
                </a:solidFill>
              </a:rPr>
              <a:t>liabilities</a:t>
            </a:r>
            <a:r>
              <a:rPr lang="fr-FR" sz="1400" b="1" dirty="0">
                <a:solidFill>
                  <a:srgbClr val="00CC66"/>
                </a:solidFill>
              </a:rPr>
              <a:t> (FL)</a:t>
            </a:r>
            <a:endParaRPr lang="en-US" sz="1400" b="1" dirty="0">
              <a:solidFill>
                <a:srgbClr val="00CC6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25F691-526A-88A7-BB3F-31F7206292DE}"/>
              </a:ext>
            </a:extLst>
          </p:cNvPr>
          <p:cNvSpPr/>
          <p:nvPr/>
        </p:nvSpPr>
        <p:spPr>
          <a:xfrm>
            <a:off x="5510138" y="1361481"/>
            <a:ext cx="338670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HOUSEHOLD LIABILITIES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6F0999-B1C3-89BD-BC55-56485E2A1A50}"/>
              </a:ext>
            </a:extLst>
          </p:cNvPr>
          <p:cNvSpPr txBox="1"/>
          <p:nvPr/>
        </p:nvSpPr>
        <p:spPr>
          <a:xfrm>
            <a:off x="5442478" y="3040878"/>
            <a:ext cx="345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70C0"/>
                </a:solidFill>
              </a:rPr>
              <a:t>(Financial) </a:t>
            </a:r>
            <a:r>
              <a:rPr lang="fr-FR" sz="1200" b="1" u="sng" dirty="0" err="1">
                <a:solidFill>
                  <a:srgbClr val="0070C0"/>
                </a:solidFill>
              </a:rPr>
              <a:t>liabilities</a:t>
            </a:r>
            <a:endParaRPr lang="fr-FR" sz="1200" b="1" dirty="0">
              <a:solidFill>
                <a:srgbClr val="0070C0"/>
              </a:solidFill>
            </a:endParaRPr>
          </a:p>
          <a:p>
            <a:endParaRPr lang="fr-FR" sz="1200" b="1" dirty="0">
              <a:solidFill>
                <a:srgbClr val="0070C0"/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Loans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Other accounts payable**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76374-09B2-87C3-AB01-0BDEB9D1F8F3}"/>
              </a:ext>
            </a:extLst>
          </p:cNvPr>
          <p:cNvSpPr/>
          <p:nvPr/>
        </p:nvSpPr>
        <p:spPr>
          <a:xfrm>
            <a:off x="5464244" y="3305696"/>
            <a:ext cx="3458709" cy="61339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C13172-5DDD-0945-A236-BE3FF92A3ACC}"/>
              </a:ext>
            </a:extLst>
          </p:cNvPr>
          <p:cNvSpPr/>
          <p:nvPr/>
        </p:nvSpPr>
        <p:spPr>
          <a:xfrm>
            <a:off x="5962241" y="5648088"/>
            <a:ext cx="29607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HOUSEHOLD WEALTH</a:t>
            </a:r>
            <a:endParaRPr lang="en-US" dirty="0"/>
          </a:p>
        </p:txBody>
      </p:sp>
      <p:sp>
        <p:nvSpPr>
          <p:cNvPr id="20" name="Plus 44">
            <a:extLst>
              <a:ext uri="{FF2B5EF4-FFF2-40B4-BE49-F238E27FC236}">
                <a16:creationId xmlns:a16="http://schemas.microsoft.com/office/drawing/2014/main" id="{50F53CB1-6C6B-EC59-15E0-C9ECA5C7CDA9}"/>
              </a:ext>
            </a:extLst>
          </p:cNvPr>
          <p:cNvSpPr/>
          <p:nvPr/>
        </p:nvSpPr>
        <p:spPr>
          <a:xfrm>
            <a:off x="1200877" y="2221230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40">
            <a:extLst>
              <a:ext uri="{FF2B5EF4-FFF2-40B4-BE49-F238E27FC236}">
                <a16:creationId xmlns:a16="http://schemas.microsoft.com/office/drawing/2014/main" id="{89A40542-B176-7BA9-FDCA-21B13BEC03A3}"/>
              </a:ext>
            </a:extLst>
          </p:cNvPr>
          <p:cNvSpPr/>
          <p:nvPr/>
        </p:nvSpPr>
        <p:spPr>
          <a:xfrm>
            <a:off x="1200877" y="3964483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42">
            <a:extLst>
              <a:ext uri="{FF2B5EF4-FFF2-40B4-BE49-F238E27FC236}">
                <a16:creationId xmlns:a16="http://schemas.microsoft.com/office/drawing/2014/main" id="{6F17AF41-B5CA-51B3-C2D9-836A469CFC0D}"/>
              </a:ext>
            </a:extLst>
          </p:cNvPr>
          <p:cNvSpPr/>
          <p:nvPr/>
        </p:nvSpPr>
        <p:spPr>
          <a:xfrm>
            <a:off x="5123921" y="3445366"/>
            <a:ext cx="288032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600C3F-B21B-A670-33D4-5AC14A544B69}"/>
              </a:ext>
            </a:extLst>
          </p:cNvPr>
          <p:cNvSpPr txBox="1"/>
          <p:nvPr/>
        </p:nvSpPr>
        <p:spPr>
          <a:xfrm>
            <a:off x="9016469" y="5852324"/>
            <a:ext cx="331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* Not yet included in EG DHW</a:t>
            </a:r>
          </a:p>
          <a:p>
            <a:r>
              <a:rPr lang="en-US" sz="1200" i="1" dirty="0"/>
              <a:t>** Not yet included in EG DHW and EG DWA</a:t>
            </a:r>
          </a:p>
        </p:txBody>
      </p:sp>
    </p:spTree>
    <p:extLst>
      <p:ext uri="{BB962C8B-B14F-4D97-AF65-F5344CB8AC3E}">
        <p14:creationId xmlns:p14="http://schemas.microsoft.com/office/powerpoint/2010/main" val="3956241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7985-BFD2-0606-0999-6CE4160E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1370523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67" y="491385"/>
            <a:ext cx="10533674" cy="978486"/>
          </a:xfrm>
        </p:spPr>
        <p:txBody>
          <a:bodyPr/>
          <a:lstStyle/>
          <a:p>
            <a:r>
              <a:rPr lang="en-US" dirty="0"/>
              <a:t>Step-by-step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BC20E-5AAF-F3C6-9D1D-24C24FB6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06" y="1389100"/>
            <a:ext cx="7277097" cy="48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004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challenges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367" y="1469871"/>
            <a:ext cx="10679266" cy="4896744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1900" dirty="0"/>
              <a:t>Not all items/elements may be </a:t>
            </a:r>
            <a:r>
              <a:rPr lang="en-US" sz="1900" dirty="0">
                <a:solidFill>
                  <a:srgbClr val="0D5BCD"/>
                </a:solidFill>
              </a:rPr>
              <a:t>covered</a:t>
            </a:r>
            <a:r>
              <a:rPr lang="en-US" sz="1900" dirty="0"/>
              <a:t> in micro data sources</a:t>
            </a:r>
            <a:endParaRPr lang="en-US" sz="1900" dirty="0">
              <a:solidFill>
                <a:srgbClr val="0752D8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sz="1900" dirty="0"/>
              <a:t>Some items are </a:t>
            </a:r>
            <a:r>
              <a:rPr lang="en-US" sz="1900" dirty="0">
                <a:solidFill>
                  <a:srgbClr val="0D5BCD"/>
                </a:solidFill>
              </a:rPr>
              <a:t>specific to the system of national accounts</a:t>
            </a:r>
            <a:r>
              <a:rPr lang="en-US" sz="1900" dirty="0"/>
              <a:t> (sometimes as imputed items)</a:t>
            </a:r>
          </a:p>
          <a:p>
            <a:pPr lvl="2">
              <a:spcAft>
                <a:spcPts val="600"/>
              </a:spcAft>
            </a:pPr>
            <a:r>
              <a:rPr lang="en-US" sz="1900" dirty="0"/>
              <a:t>Some </a:t>
            </a:r>
            <a:r>
              <a:rPr lang="en-US" sz="1900" dirty="0">
                <a:solidFill>
                  <a:srgbClr val="0D5BCD"/>
                </a:solidFill>
              </a:rPr>
              <a:t>groups of people</a:t>
            </a:r>
            <a:r>
              <a:rPr lang="en-US" sz="1900" dirty="0"/>
              <a:t> may not be covered in micro data sources (e.g. institutional HHs)</a:t>
            </a:r>
          </a:p>
          <a:p>
            <a:pPr lvl="2">
              <a:spcAft>
                <a:spcPts val="600"/>
              </a:spcAft>
            </a:pPr>
            <a:r>
              <a:rPr lang="en-US" sz="1900" dirty="0"/>
              <a:t>Some </a:t>
            </a:r>
            <a:r>
              <a:rPr lang="en-US" sz="1900" dirty="0">
                <a:solidFill>
                  <a:srgbClr val="0D5BCD"/>
                </a:solidFill>
              </a:rPr>
              <a:t>(sub)items</a:t>
            </a:r>
            <a:r>
              <a:rPr lang="en-US" sz="1900" dirty="0"/>
              <a:t> may not be covered by micro data sources (e.g., income from informal activities)</a:t>
            </a:r>
          </a:p>
          <a:p>
            <a:pPr lvl="2">
              <a:spcAft>
                <a:spcPts val="600"/>
              </a:spcAft>
            </a:pPr>
            <a:r>
              <a:rPr lang="en-US" sz="1900" dirty="0">
                <a:solidFill>
                  <a:srgbClr val="0D5BCD"/>
                </a:solidFill>
              </a:rPr>
              <a:t>Imputations</a:t>
            </a:r>
            <a:r>
              <a:rPr lang="en-US" sz="1900" dirty="0"/>
              <a:t> needed before linking the available micro data to the NA totals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Furthermore, micro aggregates will normally deviate from the macro aggregates</a:t>
            </a:r>
          </a:p>
          <a:p>
            <a:pPr lvl="2">
              <a:spcAft>
                <a:spcPts val="600"/>
              </a:spcAft>
            </a:pPr>
            <a:r>
              <a:rPr lang="en-US" sz="1900" dirty="0"/>
              <a:t>Due to non-response or underreporting in surveys, or different scope of admin data </a:t>
            </a:r>
          </a:p>
          <a:p>
            <a:pPr lvl="2">
              <a:spcAft>
                <a:spcPts val="600"/>
              </a:spcAft>
            </a:pPr>
            <a:r>
              <a:rPr lang="en-US" sz="1900" dirty="0"/>
              <a:t>It is important to bridge these </a:t>
            </a:r>
            <a:r>
              <a:rPr lang="en-US" sz="1900" dirty="0">
                <a:solidFill>
                  <a:srgbClr val="0D5BCD"/>
                </a:solidFill>
              </a:rPr>
              <a:t>micro-macro gaps</a:t>
            </a:r>
            <a:r>
              <a:rPr lang="en-US" sz="1900" dirty="0"/>
              <a:t> in the best possible way</a:t>
            </a:r>
          </a:p>
          <a:p>
            <a:pPr lvl="1"/>
            <a:r>
              <a:rPr lang="en-US" sz="1900" dirty="0"/>
              <a:t>Finally, the </a:t>
            </a:r>
            <a:r>
              <a:rPr lang="en-US" sz="1900" dirty="0">
                <a:solidFill>
                  <a:srgbClr val="0D5BCD"/>
                </a:solidFill>
              </a:rPr>
              <a:t>lack of availability</a:t>
            </a:r>
            <a:r>
              <a:rPr lang="en-US" sz="1900" dirty="0"/>
              <a:t> of micro sources (e.g., household surveys) or </a:t>
            </a:r>
            <a:r>
              <a:rPr lang="en-US" sz="1900" dirty="0">
                <a:solidFill>
                  <a:srgbClr val="0D5BCD"/>
                </a:solidFill>
              </a:rPr>
              <a:t>access restrictions</a:t>
            </a:r>
            <a:r>
              <a:rPr lang="en-US" sz="1900" dirty="0"/>
              <a:t> to admin sources for statistical purposes (e.g., tax sources) pose country-specific challenges</a:t>
            </a:r>
          </a:p>
        </p:txBody>
      </p:sp>
    </p:spTree>
    <p:extLst>
      <p:ext uri="{BB962C8B-B14F-4D97-AF65-F5344CB8AC3E}">
        <p14:creationId xmlns:p14="http://schemas.microsoft.com/office/powerpoint/2010/main" val="23866730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7985-BFD2-0606-0999-6CE4160E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play</a:t>
            </a:r>
          </a:p>
        </p:txBody>
      </p:sp>
    </p:spTree>
    <p:extLst>
      <p:ext uri="{BB962C8B-B14F-4D97-AF65-F5344CB8AC3E}">
        <p14:creationId xmlns:p14="http://schemas.microsoft.com/office/powerpoint/2010/main" val="18252711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income, consumption and saving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367" y="1469871"/>
            <a:ext cx="10679266" cy="4896744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600"/>
              </a:spcAft>
            </a:pPr>
            <a:r>
              <a:rPr lang="en-US" dirty="0"/>
              <a:t>More than a decade ago, </a:t>
            </a:r>
            <a:r>
              <a:rPr lang="en-US" dirty="0">
                <a:solidFill>
                  <a:srgbClr val="0D5BCD"/>
                </a:solidFill>
              </a:rPr>
              <a:t>Eurostat</a:t>
            </a:r>
            <a:r>
              <a:rPr lang="en-US" dirty="0"/>
              <a:t> and the </a:t>
            </a:r>
            <a:r>
              <a:rPr lang="en-US" dirty="0">
                <a:solidFill>
                  <a:srgbClr val="0D5BCD"/>
                </a:solidFill>
              </a:rPr>
              <a:t>OECD</a:t>
            </a:r>
            <a:r>
              <a:rPr lang="en-US" dirty="0"/>
              <a:t> launched an Expert Group on Distributional National Accounts (EG DNA)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group developed a </a:t>
            </a:r>
            <a:r>
              <a:rPr lang="en-US" dirty="0">
                <a:solidFill>
                  <a:srgbClr val="0D5BCD"/>
                </a:solidFill>
              </a:rPr>
              <a:t>template</a:t>
            </a:r>
            <a:r>
              <a:rPr lang="en-US" dirty="0"/>
              <a:t> and </a:t>
            </a:r>
            <a:r>
              <a:rPr lang="en-US" dirty="0">
                <a:solidFill>
                  <a:srgbClr val="0D5BCD"/>
                </a:solidFill>
              </a:rPr>
              <a:t>guidelines</a:t>
            </a:r>
            <a:r>
              <a:rPr lang="en-US" dirty="0"/>
              <a:t>, and a </a:t>
            </a:r>
            <a:r>
              <a:rPr lang="en-US" dirty="0">
                <a:solidFill>
                  <a:srgbClr val="0D5BCD"/>
                </a:solidFill>
              </a:rPr>
              <a:t>handbook</a:t>
            </a:r>
            <a:r>
              <a:rPr lang="en-US" dirty="0"/>
              <a:t> was published early 2024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Since 2022, </a:t>
            </a:r>
            <a:r>
              <a:rPr lang="en-US" dirty="0">
                <a:solidFill>
                  <a:srgbClr val="0D5BCD"/>
                </a:solidFill>
              </a:rPr>
              <a:t>Eurostat</a:t>
            </a:r>
            <a:r>
              <a:rPr lang="en-US" dirty="0"/>
              <a:t>, the </a:t>
            </a:r>
            <a:r>
              <a:rPr lang="en-US" dirty="0">
                <a:solidFill>
                  <a:srgbClr val="0D5BCD"/>
                </a:solidFill>
              </a:rPr>
              <a:t>OECD</a:t>
            </a:r>
            <a:r>
              <a:rPr lang="en-US" dirty="0"/>
              <a:t> and the </a:t>
            </a:r>
            <a:r>
              <a:rPr lang="en-US" dirty="0">
                <a:solidFill>
                  <a:srgbClr val="0D5BCD"/>
                </a:solidFill>
              </a:rPr>
              <a:t>ECB</a:t>
            </a:r>
            <a:r>
              <a:rPr lang="en-US" dirty="0"/>
              <a:t> are collaborating in the Eurostat Task Force on Households Distributional Accounts (TF HDA)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Results are included in the </a:t>
            </a:r>
            <a:r>
              <a:rPr lang="en-US" dirty="0">
                <a:solidFill>
                  <a:srgbClr val="0D5BCD"/>
                </a:solidFill>
              </a:rPr>
              <a:t>online databases</a:t>
            </a:r>
            <a:r>
              <a:rPr lang="en-US" dirty="0"/>
              <a:t> of Eurostat and the OECD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Data available for </a:t>
            </a:r>
            <a:r>
              <a:rPr lang="en-US" dirty="0">
                <a:solidFill>
                  <a:srgbClr val="0D5BCD"/>
                </a:solidFill>
              </a:rPr>
              <a:t>35 countries</a:t>
            </a:r>
            <a:r>
              <a:rPr lang="en-US" dirty="0"/>
              <a:t>, i.e., AUS, AUT, BEL, CAN, CRI, CYP, CZE, DEU, DNK, ESP, EST, FIN, FRA, GBR, GRE, HRI, HUN, IRL, ISR, ITA, KOR, LTU, LTV, LUX, MEX, MLT, NLD, NZL, POL, PRT, ROM, SVK, SVN, SWE and USA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 </a:t>
            </a:r>
            <a:r>
              <a:rPr lang="en-US" dirty="0">
                <a:solidFill>
                  <a:srgbClr val="0D5BCD"/>
                </a:solidFill>
              </a:rPr>
              <a:t>centralized approach</a:t>
            </a:r>
            <a:r>
              <a:rPr lang="en-US" dirty="0"/>
              <a:t> has been developed to compile data for countries not engaging in the work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work continues, focusing on broadening the coverage and improving the quality, granularity and timeliness</a:t>
            </a:r>
          </a:p>
          <a:p>
            <a:pPr lvl="1">
              <a:spcAft>
                <a:spcPts val="600"/>
              </a:spcAft>
            </a:pPr>
            <a:endParaRPr lang="en-US" dirty="0">
              <a:solidFill>
                <a:srgbClr val="0D5B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005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wealth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367" y="1469871"/>
            <a:ext cx="10679266" cy="5031513"/>
          </a:xfrm>
        </p:spPr>
        <p:txBody>
          <a:bodyPr>
            <a:norm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 2016, the </a:t>
            </a:r>
            <a:r>
              <a:rPr lang="en-US" dirty="0">
                <a:solidFill>
                  <a:srgbClr val="0D5BCD"/>
                </a:solidFill>
              </a:rPr>
              <a:t>ECB</a:t>
            </a:r>
            <a:r>
              <a:rPr lang="en-US" dirty="0"/>
              <a:t> launched an Expert Group on Distributional Financial Accounts (EG DFA) to develop distributional wealth results for the </a:t>
            </a:r>
            <a:r>
              <a:rPr lang="en-US" dirty="0">
                <a:solidFill>
                  <a:srgbClr val="0D5BCD"/>
                </a:solidFill>
              </a:rPr>
              <a:t>euro area</a:t>
            </a:r>
            <a:r>
              <a:rPr lang="en-US" dirty="0"/>
              <a:t> and </a:t>
            </a:r>
            <a:r>
              <a:rPr lang="en-US" dirty="0">
                <a:solidFill>
                  <a:srgbClr val="0D5BCD"/>
                </a:solidFill>
              </a:rPr>
              <a:t>EU countries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D5BCD"/>
                </a:solidFill>
              </a:rPr>
              <a:t>Quarterly time series </a:t>
            </a:r>
            <a:r>
              <a:rPr lang="en-US" sz="1800" dirty="0"/>
              <a:t>for euro area and 20 EU countries are published by ECB/ESCB (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DWA</a:t>
            </a:r>
            <a:r>
              <a:rPr lang="en-US" sz="1800" dirty="0"/>
              <a:t>)</a:t>
            </a:r>
            <a:endParaRPr lang="en-US" sz="1800" strike="sngStrike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ESCB is continuing to further improve results and explore possibilities to extend wealth scope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 2023, the </a:t>
            </a:r>
            <a:r>
              <a:rPr lang="en-US" dirty="0">
                <a:solidFill>
                  <a:srgbClr val="0D5BCD"/>
                </a:solidFill>
              </a:rPr>
              <a:t>OECD</a:t>
            </a:r>
            <a:r>
              <a:rPr lang="en-US" dirty="0"/>
              <a:t> launched an Expert Group on the Distribution of Household Wealth (EG DHW) to extend this work to </a:t>
            </a:r>
            <a:r>
              <a:rPr lang="en-US" dirty="0">
                <a:solidFill>
                  <a:srgbClr val="0D5BCD"/>
                </a:solidFill>
              </a:rPr>
              <a:t>non-EU countries</a:t>
            </a:r>
            <a:r>
              <a:rPr lang="en-US" dirty="0"/>
              <a:t>, aiming to develop template and guidelines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A first </a:t>
            </a:r>
            <a:r>
              <a:rPr lang="en-US" sz="1800" dirty="0">
                <a:solidFill>
                  <a:srgbClr val="0D5BCD"/>
                </a:solidFill>
              </a:rPr>
              <a:t>experimental data collection</a:t>
            </a:r>
            <a:r>
              <a:rPr lang="en-US" sz="1800" dirty="0"/>
              <a:t> round took place early 2025 based on limited wealth scope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Data available for </a:t>
            </a:r>
            <a:r>
              <a:rPr lang="en-US" sz="1800" dirty="0">
                <a:solidFill>
                  <a:srgbClr val="0D5BCD"/>
                </a:solidFill>
              </a:rPr>
              <a:t>24 countries</a:t>
            </a:r>
            <a:r>
              <a:rPr lang="en-US" sz="1800" dirty="0"/>
              <a:t>, i.e., AUS, AUT, BEL, CAN, HRV, CYP, DEU, DNK, ESP, EST, FIN, FRA, GRC, HUN, IRL, ITA, LVA, LTU, LUX, MLT, NLD, PRT, SVN, and USA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Data for the </a:t>
            </a:r>
            <a:r>
              <a:rPr lang="en-US" sz="1800" dirty="0">
                <a:solidFill>
                  <a:srgbClr val="0752D8"/>
                </a:solidFill>
              </a:rPr>
              <a:t>European countries</a:t>
            </a:r>
            <a:r>
              <a:rPr lang="en-US" sz="1800" dirty="0"/>
              <a:t> are coming from the ECB’s EG DFA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A </a:t>
            </a:r>
            <a:r>
              <a:rPr lang="en-US" sz="1800" dirty="0">
                <a:solidFill>
                  <a:srgbClr val="0D5BCD"/>
                </a:solidFill>
              </a:rPr>
              <a:t>working paper</a:t>
            </a:r>
            <a:r>
              <a:rPr lang="en-US" sz="1800" dirty="0"/>
              <a:t> is forthcoming to highlight results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A </a:t>
            </a:r>
            <a:r>
              <a:rPr lang="en-US" sz="1800" dirty="0">
                <a:solidFill>
                  <a:srgbClr val="0D5BCD"/>
                </a:solidFill>
              </a:rPr>
              <a:t>centralized approach</a:t>
            </a:r>
            <a:r>
              <a:rPr lang="en-US" sz="1800" dirty="0"/>
              <a:t> will be developed to compile results for countries not engaging in the work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The work continues, focusing on broadening the wealth concept, the country coverage and improving the quality, granularity and timeliness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D5B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1014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7985-BFD2-0606-0999-6CE4160E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results</a:t>
            </a:r>
          </a:p>
        </p:txBody>
      </p:sp>
    </p:spTree>
    <p:extLst>
      <p:ext uri="{BB962C8B-B14F-4D97-AF65-F5344CB8AC3E}">
        <p14:creationId xmlns:p14="http://schemas.microsoft.com/office/powerpoint/2010/main" val="10689773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67" y="491385"/>
            <a:ext cx="10533674" cy="978486"/>
          </a:xfrm>
        </p:spPr>
        <p:txBody>
          <a:bodyPr/>
          <a:lstStyle/>
          <a:p>
            <a:r>
              <a:rPr lang="en-US" dirty="0"/>
              <a:t>Example: Income, consumption and saving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367" y="1203171"/>
            <a:ext cx="10721258" cy="4896744"/>
          </a:xfrm>
        </p:spPr>
        <p:txBody>
          <a:bodyPr>
            <a:normAutofit/>
          </a:bodyPr>
          <a:lstStyle/>
          <a:p>
            <a:pPr marL="0" lvl="1" indent="0" algn="ctr">
              <a:spcAft>
                <a:spcPts val="400"/>
              </a:spcAft>
              <a:buNone/>
            </a:pPr>
            <a:r>
              <a:rPr lang="en-US" sz="1600" dirty="0"/>
              <a:t>Adjusted disposable income relative to the average of household sector as a whole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A0772-74CE-77EB-985E-6ECE495E1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10" y="1586184"/>
            <a:ext cx="7490425" cy="46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7638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BF8724-02C9-747D-AEAB-526DB800B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05" y="1203171"/>
            <a:ext cx="6970867" cy="50800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67" y="491385"/>
            <a:ext cx="10533674" cy="978486"/>
          </a:xfrm>
        </p:spPr>
        <p:txBody>
          <a:bodyPr/>
          <a:lstStyle/>
          <a:p>
            <a:r>
              <a:rPr lang="en-US" dirty="0"/>
              <a:t>Example: Wealth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367" y="1157451"/>
            <a:ext cx="10721258" cy="4896744"/>
          </a:xfrm>
        </p:spPr>
        <p:txBody>
          <a:bodyPr>
            <a:normAutofit/>
          </a:bodyPr>
          <a:lstStyle/>
          <a:p>
            <a:pPr marL="0" lvl="1" indent="0" algn="ctr">
              <a:spcAft>
                <a:spcPts val="400"/>
              </a:spcAft>
              <a:buNone/>
            </a:pPr>
            <a:r>
              <a:rPr lang="en-US" sz="1600" dirty="0"/>
              <a:t>Relative position of each household group compared to the average of the household sector as a whole</a:t>
            </a:r>
          </a:p>
        </p:txBody>
      </p:sp>
    </p:spTree>
    <p:extLst>
      <p:ext uri="{BB962C8B-B14F-4D97-AF65-F5344CB8AC3E}">
        <p14:creationId xmlns:p14="http://schemas.microsoft.com/office/powerpoint/2010/main" val="14092906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AF8EF68-DD62-9546-5460-B9E4133764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r="7858" b="34112"/>
          <a:stretch/>
        </p:blipFill>
        <p:spPr>
          <a:xfrm>
            <a:off x="5901907" y="9144"/>
            <a:ext cx="6290094" cy="6245458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3B8935-8CA3-0126-17AB-EFD5B6FAD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463" y="951328"/>
            <a:ext cx="6290094" cy="2239337"/>
          </a:xfrm>
        </p:spPr>
        <p:txBody>
          <a:bodyPr>
            <a:normAutofit/>
          </a:bodyPr>
          <a:lstStyle/>
          <a:p>
            <a:r>
              <a:rPr lang="en-US" sz="2800" dirty="0"/>
              <a:t>Measuring household distributional results in line with national accounts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4567D-8DF8-2F4C-807C-947F097BF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623" y="3992346"/>
            <a:ext cx="5515284" cy="688296"/>
          </a:xfrm>
        </p:spPr>
        <p:txBody>
          <a:bodyPr>
            <a:normAutofit/>
          </a:bodyPr>
          <a:lstStyle/>
          <a:p>
            <a:r>
              <a:rPr lang="en-US" sz="1600" dirty="0"/>
              <a:t>ISI Conference</a:t>
            </a:r>
          </a:p>
          <a:p>
            <a:pPr>
              <a:spcBef>
                <a:spcPts val="0"/>
              </a:spcBef>
            </a:pPr>
            <a:r>
              <a:rPr lang="en-US" sz="1200" i="1" dirty="0"/>
              <a:t>October 8,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EA944-E770-B641-8381-99B0FD277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623" y="4925086"/>
            <a:ext cx="5515284" cy="100042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Henning Ahnert (ECB) 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Nicola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Vallo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(Eurostat)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Jorrit Zwijnenburg (OECD)</a:t>
            </a:r>
          </a:p>
        </p:txBody>
      </p:sp>
    </p:spTree>
    <p:extLst>
      <p:ext uri="{BB962C8B-B14F-4D97-AF65-F5344CB8AC3E}">
        <p14:creationId xmlns:p14="http://schemas.microsoft.com/office/powerpoint/2010/main" val="328971448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919A-4532-759F-6A09-CB3E6745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Wealth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62FCE-8BFF-FE39-21B7-95C5EF40C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6423" y="1179576"/>
            <a:ext cx="10329209" cy="4743631"/>
          </a:xfrm>
        </p:spPr>
        <p:txBody>
          <a:bodyPr/>
          <a:lstStyle/>
          <a:p>
            <a:pPr marL="0" marR="0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800" kern="950" dirty="0">
                <a:solidFill>
                  <a:srgbClr val="0032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ndnya"/>
              </a:rPr>
              <a:t>Euro area household net wealth distribution</a:t>
            </a: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000" kern="600" dirty="0">
                <a:solidFill>
                  <a:srgbClr val="0032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ndnya"/>
              </a:rPr>
              <a:t>(left-hand scale: EUR trillions; right-hand scale: percentages)</a:t>
            </a: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pPr marL="0" marR="0"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endParaRPr lang="en-GB" sz="1000" kern="600" dirty="0">
              <a:solidFill>
                <a:srgbClr val="0032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ndnya"/>
            </a:endParaRPr>
          </a:p>
          <a:p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EEF8CC2-636A-46D2-BED5-9A38D94AE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366032"/>
              </p:ext>
            </p:extLst>
          </p:nvPr>
        </p:nvGraphicFramePr>
        <p:xfrm>
          <a:off x="1947672" y="1737360"/>
          <a:ext cx="8196163" cy="449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39472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7985-BFD2-0606-0999-6CE4160E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63566179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367" y="1469871"/>
            <a:ext cx="10835558" cy="4826153"/>
          </a:xfrm>
        </p:spPr>
        <p:txBody>
          <a:bodyPr>
            <a:normAutofit lnSpcReduction="10000"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en-US" dirty="0">
                <a:solidFill>
                  <a:srgbClr val="0D5BCD"/>
                </a:solidFill>
              </a:rPr>
              <a:t>Worldwide/OECD: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Further develop methodology, extend coverage, increase granularity and improve timeliness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Implement G20 Data Gaps Initiative Recommendation on distributional accounts on income, consumption and wealth for G20 countries and beyond, including joint ICW distributions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Implement new 2025 SNA guidance on distributional accounts, starting regular data collection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dirty="0">
                <a:solidFill>
                  <a:srgbClr val="0D5BCD"/>
                </a:solidFill>
              </a:rPr>
              <a:t>European Union: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Further develop methodology, extend coverage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Preparation of a Best Practices document collecting case studies and national experiences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Implement SNA guidance also in European System of Accounts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Set transmission and dissemination requirements in revised ESA Transmission </a:t>
            </a:r>
            <a:r>
              <a:rPr lang="en-US" dirty="0" err="1"/>
              <a:t>Programme</a:t>
            </a:r>
            <a:r>
              <a:rPr lang="en-US" dirty="0"/>
              <a:t> and ECB Guideline on Financial Accounts with the objective to fully implement the distributional accounts by the turn of the decade</a:t>
            </a:r>
          </a:p>
        </p:txBody>
      </p:sp>
    </p:spTree>
    <p:extLst>
      <p:ext uri="{BB962C8B-B14F-4D97-AF65-F5344CB8AC3E}">
        <p14:creationId xmlns:p14="http://schemas.microsoft.com/office/powerpoint/2010/main" val="91395450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7985-BFD2-0606-0999-6CE4160E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very much </a:t>
            </a:r>
            <a:br>
              <a:rPr lang="en-US" dirty="0"/>
            </a:br>
            <a:r>
              <a:rPr lang="en-US" dirty="0"/>
              <a:t>for your attention!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FE70BD-7455-264C-52C1-47BC7E701A0A}"/>
              </a:ext>
            </a:extLst>
          </p:cNvPr>
          <p:cNvSpPr txBox="1"/>
          <p:nvPr/>
        </p:nvSpPr>
        <p:spPr>
          <a:xfrm>
            <a:off x="2976901" y="443856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For more information please contact: </a:t>
            </a:r>
          </a:p>
          <a:p>
            <a:pPr algn="ctr"/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Henning.Ahnert@ecb.europa.eu</a:t>
            </a:r>
          </a:p>
          <a:p>
            <a:pPr algn="ctr"/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Nicola.Vallo@ec.europa.eu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Jorrit.Zwijnenburg@oecd.org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08044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CFDE7-17A2-4758-A3A8-BD896D92E5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7" y="1531083"/>
            <a:ext cx="5898957" cy="4217755"/>
          </a:xfrm>
          <a:prstGeom prst="rect">
            <a:avLst/>
          </a:pr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9847" y="1468294"/>
            <a:ext cx="4525785" cy="454204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Aim and scope of the work</a:t>
            </a:r>
          </a:p>
          <a:p>
            <a:pPr lvl="1"/>
            <a:r>
              <a:rPr lang="en-US" dirty="0"/>
              <a:t>Overview of the methodology</a:t>
            </a:r>
          </a:p>
          <a:p>
            <a:pPr lvl="1"/>
            <a:r>
              <a:rPr lang="en-US" dirty="0"/>
              <a:t>State of play regarding the work</a:t>
            </a:r>
          </a:p>
          <a:p>
            <a:pPr lvl="1"/>
            <a:r>
              <a:rPr lang="en-US" dirty="0"/>
              <a:t>Some results</a:t>
            </a:r>
          </a:p>
          <a:p>
            <a:pPr lvl="1"/>
            <a:r>
              <a:rPr lang="en-US" dirty="0"/>
              <a:t>Outlook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67" y="491385"/>
            <a:ext cx="10679266" cy="978486"/>
          </a:xfrm>
        </p:spPr>
        <p:txBody>
          <a:bodyPr anchor="ctr">
            <a:normAutofit/>
          </a:bodyPr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958543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7985-BFD2-0606-0999-6CE4160E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385578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367" y="1442439"/>
            <a:ext cx="10949858" cy="4896743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752D8"/>
                </a:solidFill>
              </a:rPr>
              <a:t>Strong policy interest</a:t>
            </a:r>
            <a:r>
              <a:rPr lang="en-US" dirty="0"/>
              <a:t> in data on distribution of household income, consumption and wealth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Results provide important insights </a:t>
            </a:r>
            <a:r>
              <a:rPr lang="en-US" dirty="0">
                <a:solidFill>
                  <a:srgbClr val="0752D8"/>
                </a:solidFill>
              </a:rPr>
              <a:t>who is benefiting</a:t>
            </a:r>
            <a:r>
              <a:rPr lang="en-US" dirty="0"/>
              <a:t> from economic growth, how various groups contribute to </a:t>
            </a:r>
            <a:r>
              <a:rPr lang="en-US" dirty="0">
                <a:solidFill>
                  <a:srgbClr val="0752D8"/>
                </a:solidFill>
              </a:rPr>
              <a:t>wealth accumulation</a:t>
            </a:r>
            <a:r>
              <a:rPr lang="en-US" dirty="0"/>
              <a:t>, and </a:t>
            </a:r>
            <a:r>
              <a:rPr lang="en-US" dirty="0">
                <a:solidFill>
                  <a:srgbClr val="0752D8"/>
                </a:solidFill>
              </a:rPr>
              <a:t>who may be affected</a:t>
            </a:r>
            <a:r>
              <a:rPr lang="en-US" dirty="0"/>
              <a:t> by events or policy measures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 lot of information is already available from micro statistics, but increasing emphasis on importance of alignment to macroeconomic aggregates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sz="1800" dirty="0">
                <a:solidFill>
                  <a:srgbClr val="0D5BCD"/>
                </a:solidFill>
              </a:rPr>
              <a:t>More comprehensive</a:t>
            </a:r>
            <a:r>
              <a:rPr lang="en-US" sz="1800" dirty="0"/>
              <a:t> picture of economic inequality, including elements not covered in micro statistics (e.g., social transfers in kind)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In line with important </a:t>
            </a:r>
            <a:r>
              <a:rPr lang="en-US" sz="1800" dirty="0">
                <a:solidFill>
                  <a:srgbClr val="0D5BCD"/>
                </a:solidFill>
              </a:rPr>
              <a:t>macroeconomic aggregates</a:t>
            </a:r>
            <a:r>
              <a:rPr lang="en-US" sz="1800" dirty="0"/>
              <a:t>, such as GDP, household disposable income and household net worth, providing users with “drill-down” possibilities for key macroeconomic aggregates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Capturing households and transactions that are typically </a:t>
            </a:r>
            <a:r>
              <a:rPr lang="en-US" sz="1800" dirty="0">
                <a:solidFill>
                  <a:srgbClr val="0D5BCD"/>
                </a:solidFill>
              </a:rPr>
              <a:t>underrepresented</a:t>
            </a:r>
            <a:r>
              <a:rPr lang="en-US" sz="1800" dirty="0"/>
              <a:t> in micro data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High degree of </a:t>
            </a:r>
            <a:r>
              <a:rPr lang="en-US" sz="1800" dirty="0">
                <a:solidFill>
                  <a:srgbClr val="0D5BCD"/>
                </a:solidFill>
              </a:rPr>
              <a:t>international comparability</a:t>
            </a:r>
            <a:r>
              <a:rPr lang="en-US" sz="1800" dirty="0"/>
              <a:t> (distributional work included in 2025 SNA)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ECB, Eurostat and the OECD have been collaborating with member countries to develop </a:t>
            </a:r>
            <a:r>
              <a:rPr lang="en-US" dirty="0">
                <a:solidFill>
                  <a:srgbClr val="0D5BCD"/>
                </a:solidFill>
              </a:rPr>
              <a:t>templates </a:t>
            </a:r>
            <a:r>
              <a:rPr lang="en-US" dirty="0"/>
              <a:t>and </a:t>
            </a:r>
            <a:r>
              <a:rPr lang="en-US" dirty="0">
                <a:solidFill>
                  <a:srgbClr val="0D5BCD"/>
                </a:solidFill>
              </a:rPr>
              <a:t>methodology</a:t>
            </a:r>
            <a:r>
              <a:rPr lang="en-US" dirty="0"/>
              <a:t> for the regular compilation of these results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0752D8"/>
                </a:solidFill>
              </a:rPr>
              <a:t>G20 Data Gaps Initiative</a:t>
            </a:r>
            <a:r>
              <a:rPr lang="en-US" dirty="0"/>
              <a:t> includes two recommendations on household distributional results</a:t>
            </a:r>
          </a:p>
        </p:txBody>
      </p:sp>
    </p:spTree>
    <p:extLst>
      <p:ext uri="{BB962C8B-B14F-4D97-AF65-F5344CB8AC3E}">
        <p14:creationId xmlns:p14="http://schemas.microsoft.com/office/powerpoint/2010/main" val="40254905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7985-BFD2-0606-0999-6CE4160E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and scope of the work</a:t>
            </a:r>
          </a:p>
        </p:txBody>
      </p:sp>
    </p:spTree>
    <p:extLst>
      <p:ext uri="{BB962C8B-B14F-4D97-AF65-F5344CB8AC3E}">
        <p14:creationId xmlns:p14="http://schemas.microsoft.com/office/powerpoint/2010/main" val="19189093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the work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CA154-5676-754D-200C-6BBDBE45B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Develop methodology to produce </a:t>
            </a:r>
            <a:r>
              <a:rPr lang="en-US" b="1" dirty="0">
                <a:solidFill>
                  <a:srgbClr val="0752D8"/>
                </a:solidFill>
              </a:rPr>
              <a:t>distributional</a:t>
            </a:r>
            <a:r>
              <a:rPr lang="en-US" b="1" dirty="0"/>
              <a:t> </a:t>
            </a:r>
            <a:r>
              <a:rPr lang="en-US" dirty="0"/>
              <a:t>results for household </a:t>
            </a:r>
            <a:r>
              <a:rPr lang="en-US" b="1" dirty="0">
                <a:solidFill>
                  <a:srgbClr val="0752D8"/>
                </a:solidFill>
              </a:rPr>
              <a:t>income, consumption and wealth</a:t>
            </a:r>
            <a:r>
              <a:rPr lang="en-US" dirty="0"/>
              <a:t> consistent with national accounts concepts and results using micro data sources</a:t>
            </a:r>
          </a:p>
        </p:txBody>
      </p:sp>
      <p:sp>
        <p:nvSpPr>
          <p:cNvPr id="6" name="Ellipse 3">
            <a:extLst>
              <a:ext uri="{FF2B5EF4-FFF2-40B4-BE49-F238E27FC236}">
                <a16:creationId xmlns:a16="http://schemas.microsoft.com/office/drawing/2014/main" id="{56D2FDB6-4140-8DE9-E9A3-F3A891B2B879}"/>
              </a:ext>
            </a:extLst>
          </p:cNvPr>
          <p:cNvSpPr/>
          <p:nvPr/>
        </p:nvSpPr>
        <p:spPr>
          <a:xfrm>
            <a:off x="3503713" y="4536498"/>
            <a:ext cx="3308557" cy="13684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MICRO DATA</a:t>
            </a:r>
          </a:p>
          <a:p>
            <a:pPr algn="ctr">
              <a:defRPr/>
            </a:pPr>
            <a:r>
              <a:rPr lang="fr-FR" dirty="0">
                <a:solidFill>
                  <a:schemeClr val="bg1"/>
                </a:solidFill>
              </a:rPr>
              <a:t>Survey or admin </a:t>
            </a:r>
            <a:r>
              <a:rPr lang="fr-FR" dirty="0"/>
              <a:t>concepts </a:t>
            </a:r>
          </a:p>
          <a:p>
            <a:pPr algn="ctr">
              <a:defRPr/>
            </a:pPr>
            <a:r>
              <a:rPr lang="fr-FR" i="1" dirty="0"/>
              <a:t>-&gt; Distribution</a:t>
            </a:r>
          </a:p>
        </p:txBody>
      </p:sp>
      <p:sp>
        <p:nvSpPr>
          <p:cNvPr id="7" name="Ellipse 5">
            <a:extLst>
              <a:ext uri="{FF2B5EF4-FFF2-40B4-BE49-F238E27FC236}">
                <a16:creationId xmlns:a16="http://schemas.microsoft.com/office/drawing/2014/main" id="{79973BF2-650C-BE4E-E3B2-51E4DCFB120F}"/>
              </a:ext>
            </a:extLst>
          </p:cNvPr>
          <p:cNvSpPr/>
          <p:nvPr/>
        </p:nvSpPr>
        <p:spPr>
          <a:xfrm>
            <a:off x="1703388" y="2732303"/>
            <a:ext cx="3312492" cy="16561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MACRO DATA</a:t>
            </a:r>
          </a:p>
          <a:p>
            <a:pPr algn="ctr">
              <a:defRPr/>
            </a:pPr>
            <a:r>
              <a:rPr lang="en-GB" dirty="0"/>
              <a:t>Macro concepts</a:t>
            </a:r>
          </a:p>
          <a:p>
            <a:pPr algn="ctr">
              <a:defRPr/>
            </a:pPr>
            <a:r>
              <a:rPr lang="en-GB" i="1" dirty="0"/>
              <a:t>-&gt; Totals, growth</a:t>
            </a:r>
            <a:r>
              <a:rPr lang="en-GB" i="1" dirty="0">
                <a:solidFill>
                  <a:schemeClr val="bg1"/>
                </a:solidFill>
              </a:rPr>
              <a:t>/stocks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C006C1-2C69-4A99-356D-3003DFDBFC62}"/>
              </a:ext>
            </a:extLst>
          </p:cNvPr>
          <p:cNvCxnSpPr/>
          <p:nvPr/>
        </p:nvCxnSpPr>
        <p:spPr>
          <a:xfrm flipH="1" flipV="1">
            <a:off x="4799858" y="3596399"/>
            <a:ext cx="2340259" cy="28803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5">
            <a:extLst>
              <a:ext uri="{FF2B5EF4-FFF2-40B4-BE49-F238E27FC236}">
                <a16:creationId xmlns:a16="http://schemas.microsoft.com/office/drawing/2014/main" id="{DD23F433-072E-51B3-049F-AF2104FAE8DA}"/>
              </a:ext>
            </a:extLst>
          </p:cNvPr>
          <p:cNvSpPr/>
          <p:nvPr/>
        </p:nvSpPr>
        <p:spPr>
          <a:xfrm>
            <a:off x="6672064" y="2876319"/>
            <a:ext cx="936104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Q1</a:t>
            </a:r>
            <a:endParaRPr lang="en-GB" dirty="0"/>
          </a:p>
        </p:txBody>
      </p:sp>
      <p:sp>
        <p:nvSpPr>
          <p:cNvPr id="10" name="Ellipse 5">
            <a:extLst>
              <a:ext uri="{FF2B5EF4-FFF2-40B4-BE49-F238E27FC236}">
                <a16:creationId xmlns:a16="http://schemas.microsoft.com/office/drawing/2014/main" id="{37EFE8A8-4986-7829-0E04-96DCAE18F23C}"/>
              </a:ext>
            </a:extLst>
          </p:cNvPr>
          <p:cNvSpPr/>
          <p:nvPr/>
        </p:nvSpPr>
        <p:spPr>
          <a:xfrm>
            <a:off x="7248128" y="3596399"/>
            <a:ext cx="936104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Q3</a:t>
            </a:r>
            <a:endParaRPr lang="en-GB" dirty="0"/>
          </a:p>
        </p:txBody>
      </p:sp>
      <p:sp>
        <p:nvSpPr>
          <p:cNvPr id="11" name="Ellipse 5">
            <a:extLst>
              <a:ext uri="{FF2B5EF4-FFF2-40B4-BE49-F238E27FC236}">
                <a16:creationId xmlns:a16="http://schemas.microsoft.com/office/drawing/2014/main" id="{E9D2E243-0FFB-B69C-11D6-CCA15A7C3948}"/>
              </a:ext>
            </a:extLst>
          </p:cNvPr>
          <p:cNvSpPr/>
          <p:nvPr/>
        </p:nvSpPr>
        <p:spPr>
          <a:xfrm>
            <a:off x="7248128" y="4532503"/>
            <a:ext cx="936104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Q4</a:t>
            </a:r>
            <a:endParaRPr lang="en-GB" dirty="0"/>
          </a:p>
        </p:txBody>
      </p:sp>
      <p:sp>
        <p:nvSpPr>
          <p:cNvPr id="12" name="Ellipse 5">
            <a:extLst>
              <a:ext uri="{FF2B5EF4-FFF2-40B4-BE49-F238E27FC236}">
                <a16:creationId xmlns:a16="http://schemas.microsoft.com/office/drawing/2014/main" id="{29F8CE0A-CB1A-BD9D-0D08-B978F86CB633}"/>
              </a:ext>
            </a:extLst>
          </p:cNvPr>
          <p:cNvSpPr/>
          <p:nvPr/>
        </p:nvSpPr>
        <p:spPr>
          <a:xfrm>
            <a:off x="7752184" y="2732303"/>
            <a:ext cx="936104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Q2</a:t>
            </a:r>
          </a:p>
        </p:txBody>
      </p:sp>
      <p:sp>
        <p:nvSpPr>
          <p:cNvPr id="13" name="Ellipse 5">
            <a:extLst>
              <a:ext uri="{FF2B5EF4-FFF2-40B4-BE49-F238E27FC236}">
                <a16:creationId xmlns:a16="http://schemas.microsoft.com/office/drawing/2014/main" id="{1AAE2CAC-702D-3E2B-452A-6854BEC99BF6}"/>
              </a:ext>
            </a:extLst>
          </p:cNvPr>
          <p:cNvSpPr/>
          <p:nvPr/>
        </p:nvSpPr>
        <p:spPr>
          <a:xfrm>
            <a:off x="8256240" y="3884431"/>
            <a:ext cx="936104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Q5</a:t>
            </a:r>
            <a:endParaRPr lang="en-GB" dirty="0"/>
          </a:p>
        </p:txBody>
      </p:sp>
      <p:cxnSp>
        <p:nvCxnSpPr>
          <p:cNvPr id="14" name="Curved Connector 16">
            <a:extLst>
              <a:ext uri="{FF2B5EF4-FFF2-40B4-BE49-F238E27FC236}">
                <a16:creationId xmlns:a16="http://schemas.microsoft.com/office/drawing/2014/main" id="{E3C2BC2A-E3C8-76A8-B516-DAE9B4A7C60F}"/>
              </a:ext>
            </a:extLst>
          </p:cNvPr>
          <p:cNvCxnSpPr/>
          <p:nvPr/>
        </p:nvCxnSpPr>
        <p:spPr>
          <a:xfrm rot="5400000" flipH="1" flipV="1">
            <a:off x="5132893" y="3839426"/>
            <a:ext cx="936104" cy="7380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3ED9394-33B6-1DDB-58A0-4B461E92647C}"/>
              </a:ext>
            </a:extLst>
          </p:cNvPr>
          <p:cNvSpPr/>
          <p:nvPr/>
        </p:nvSpPr>
        <p:spPr>
          <a:xfrm>
            <a:off x="6456040" y="2300255"/>
            <a:ext cx="2808312" cy="324036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46FEC7-1A49-E7CE-EE80-695A814BA193}"/>
              </a:ext>
            </a:extLst>
          </p:cNvPr>
          <p:cNvSpPr txBox="1"/>
          <p:nvPr/>
        </p:nvSpPr>
        <p:spPr>
          <a:xfrm>
            <a:off x="8472264" y="221895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Household groups</a:t>
            </a:r>
          </a:p>
        </p:txBody>
      </p:sp>
    </p:spTree>
    <p:extLst>
      <p:ext uri="{BB962C8B-B14F-4D97-AF65-F5344CB8AC3E}">
        <p14:creationId xmlns:p14="http://schemas.microsoft.com/office/powerpoint/2010/main" val="82017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of the work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367" y="1469871"/>
            <a:ext cx="10679266" cy="4896744"/>
          </a:xfrm>
        </p:spPr>
        <p:txBody>
          <a:bodyPr>
            <a:normAutofit/>
          </a:bodyPr>
          <a:lstStyle/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dirty="0"/>
              <a:t>The unit of analysis is the </a:t>
            </a:r>
            <a:r>
              <a:rPr lang="en-US" dirty="0">
                <a:solidFill>
                  <a:srgbClr val="0752D8"/>
                </a:solidFill>
              </a:rPr>
              <a:t>household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dirty="0"/>
              <a:t>For income and consumption results are </a:t>
            </a:r>
            <a:r>
              <a:rPr lang="en-US" dirty="0">
                <a:solidFill>
                  <a:srgbClr val="0752D8"/>
                </a:solidFill>
              </a:rPr>
              <a:t>equivalized</a:t>
            </a:r>
            <a:r>
              <a:rPr lang="en-US" dirty="0"/>
              <a:t> to take into consideration different consumption needs of households of different size and composition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dirty="0">
                <a:solidFill>
                  <a:srgbClr val="0752D8"/>
                </a:solidFill>
              </a:rPr>
              <a:t>Possible breakdowns</a:t>
            </a:r>
            <a:r>
              <a:rPr lang="en-US" dirty="0"/>
              <a:t> by: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Income quintiles/deciles/percentiles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Wealth quintiles/deciles/percentiles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Main source of income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Household type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…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752D8"/>
                </a:solidFill>
              </a:rPr>
              <a:t>Level of detail</a:t>
            </a:r>
            <a:r>
              <a:rPr lang="en-US" dirty="0"/>
              <a:t> depends on available information and quality of the 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96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Income and consumption concepts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9223B-B3B3-2ED1-AF78-E49430A49F33}"/>
              </a:ext>
            </a:extLst>
          </p:cNvPr>
          <p:cNvSpPr txBox="1"/>
          <p:nvPr/>
        </p:nvSpPr>
        <p:spPr>
          <a:xfrm>
            <a:off x="7209911" y="1643284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err="1">
                <a:solidFill>
                  <a:srgbClr val="0070C0"/>
                </a:solidFill>
              </a:rPr>
              <a:t>Expenditure</a:t>
            </a:r>
            <a:r>
              <a:rPr lang="fr-FR" sz="1200" b="1" dirty="0">
                <a:solidFill>
                  <a:srgbClr val="0070C0"/>
                </a:solidFill>
              </a:rPr>
              <a:t>: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Food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Clothing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Housing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Health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Education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Transportation…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CC21C-B632-09A5-8902-9EBE3A829D06}"/>
              </a:ext>
            </a:extLst>
          </p:cNvPr>
          <p:cNvSpPr txBox="1"/>
          <p:nvPr/>
        </p:nvSpPr>
        <p:spPr>
          <a:xfrm>
            <a:off x="2313368" y="2941310"/>
            <a:ext cx="2021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CC66"/>
                </a:solidFill>
              </a:rPr>
              <a:t>= </a:t>
            </a:r>
            <a:r>
              <a:rPr lang="fr-FR" sz="1600" b="1" dirty="0" err="1">
                <a:solidFill>
                  <a:srgbClr val="00CC66"/>
                </a:solidFill>
              </a:rPr>
              <a:t>Primary</a:t>
            </a:r>
            <a:r>
              <a:rPr lang="fr-FR" sz="1600" b="1" dirty="0">
                <a:solidFill>
                  <a:srgbClr val="00CC66"/>
                </a:solidFill>
              </a:rPr>
              <a:t> </a:t>
            </a:r>
            <a:r>
              <a:rPr lang="fr-FR" sz="1600" b="1" dirty="0" err="1">
                <a:solidFill>
                  <a:srgbClr val="00CC66"/>
                </a:solidFill>
              </a:rPr>
              <a:t>Income</a:t>
            </a:r>
            <a:r>
              <a:rPr lang="fr-FR" sz="1600" b="1" dirty="0">
                <a:solidFill>
                  <a:srgbClr val="00CC66"/>
                </a:solidFill>
              </a:rPr>
              <a:t> (PI)</a:t>
            </a:r>
            <a:endParaRPr lang="en-US" sz="1600" b="1" dirty="0">
              <a:solidFill>
                <a:srgbClr val="00CC6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3DEE8-BF8A-C823-E677-0E419FEE9233}"/>
              </a:ext>
            </a:extLst>
          </p:cNvPr>
          <p:cNvSpPr txBox="1"/>
          <p:nvPr/>
        </p:nvSpPr>
        <p:spPr>
          <a:xfrm>
            <a:off x="2313368" y="4021430"/>
            <a:ext cx="2298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CC66"/>
                </a:solidFill>
              </a:rPr>
              <a:t>= </a:t>
            </a:r>
            <a:r>
              <a:rPr lang="fr-FR" sz="1600" b="1" dirty="0" err="1">
                <a:solidFill>
                  <a:srgbClr val="00CC66"/>
                </a:solidFill>
              </a:rPr>
              <a:t>Disposable</a:t>
            </a:r>
            <a:r>
              <a:rPr lang="fr-FR" sz="1600" b="1" dirty="0">
                <a:solidFill>
                  <a:srgbClr val="00CC66"/>
                </a:solidFill>
              </a:rPr>
              <a:t> </a:t>
            </a:r>
            <a:r>
              <a:rPr lang="fr-FR" sz="1600" b="1" dirty="0" err="1">
                <a:solidFill>
                  <a:srgbClr val="00CC66"/>
                </a:solidFill>
              </a:rPr>
              <a:t>Income</a:t>
            </a:r>
            <a:r>
              <a:rPr lang="fr-FR" sz="1600" b="1" dirty="0">
                <a:solidFill>
                  <a:srgbClr val="00CC66"/>
                </a:solidFill>
              </a:rPr>
              <a:t> (DI)</a:t>
            </a:r>
            <a:endParaRPr lang="en-US" sz="1600" b="1" dirty="0">
              <a:solidFill>
                <a:srgbClr val="00CC6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13A11-62C2-BA63-2B8A-BD20AB3EC27A}"/>
              </a:ext>
            </a:extLst>
          </p:cNvPr>
          <p:cNvSpPr txBox="1"/>
          <p:nvPr/>
        </p:nvSpPr>
        <p:spPr>
          <a:xfrm>
            <a:off x="6777863" y="4021430"/>
            <a:ext cx="341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CC66"/>
                </a:solidFill>
              </a:rPr>
              <a:t>= </a:t>
            </a:r>
            <a:r>
              <a:rPr lang="fr-FR" sz="1600" b="1" dirty="0" err="1">
                <a:solidFill>
                  <a:srgbClr val="00CC66"/>
                </a:solidFill>
              </a:rPr>
              <a:t>Consumption</a:t>
            </a:r>
            <a:r>
              <a:rPr lang="fr-FR" sz="1600" b="1" dirty="0">
                <a:solidFill>
                  <a:srgbClr val="00CC66"/>
                </a:solidFill>
              </a:rPr>
              <a:t> </a:t>
            </a:r>
            <a:r>
              <a:rPr lang="fr-FR" sz="1600" b="1" dirty="0" err="1">
                <a:solidFill>
                  <a:srgbClr val="00CC66"/>
                </a:solidFill>
              </a:rPr>
              <a:t>expenditure</a:t>
            </a:r>
            <a:r>
              <a:rPr lang="fr-FR" sz="1600" b="1" dirty="0">
                <a:solidFill>
                  <a:srgbClr val="00CC66"/>
                </a:solidFill>
              </a:rPr>
              <a:t> (CE)</a:t>
            </a:r>
            <a:endParaRPr lang="en-US" sz="1600" b="1" dirty="0">
              <a:solidFill>
                <a:srgbClr val="00CC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74CE7-A9E3-F5AC-C5F7-0D74398A7D2C}"/>
              </a:ext>
            </a:extLst>
          </p:cNvPr>
          <p:cNvSpPr txBox="1"/>
          <p:nvPr/>
        </p:nvSpPr>
        <p:spPr>
          <a:xfrm>
            <a:off x="2313367" y="4957534"/>
            <a:ext cx="3229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CC66"/>
                </a:solidFill>
              </a:rPr>
              <a:t>= </a:t>
            </a:r>
            <a:r>
              <a:rPr lang="fr-FR" sz="1600" b="1" dirty="0" err="1">
                <a:solidFill>
                  <a:srgbClr val="00CC66"/>
                </a:solidFill>
              </a:rPr>
              <a:t>Adjusted</a:t>
            </a:r>
            <a:r>
              <a:rPr lang="fr-FR" sz="1600" b="1" dirty="0">
                <a:solidFill>
                  <a:srgbClr val="00CC66"/>
                </a:solidFill>
              </a:rPr>
              <a:t> </a:t>
            </a:r>
            <a:r>
              <a:rPr lang="fr-FR" sz="1600" b="1" dirty="0" err="1">
                <a:solidFill>
                  <a:srgbClr val="00CC66"/>
                </a:solidFill>
              </a:rPr>
              <a:t>Disposable</a:t>
            </a:r>
            <a:r>
              <a:rPr lang="fr-FR" sz="1600" b="1" dirty="0">
                <a:solidFill>
                  <a:srgbClr val="00CC66"/>
                </a:solidFill>
              </a:rPr>
              <a:t> </a:t>
            </a:r>
            <a:r>
              <a:rPr lang="fr-FR" sz="1600" b="1" dirty="0" err="1">
                <a:solidFill>
                  <a:srgbClr val="00CC66"/>
                </a:solidFill>
              </a:rPr>
              <a:t>Income</a:t>
            </a:r>
            <a:r>
              <a:rPr lang="fr-FR" sz="1600" b="1" dirty="0">
                <a:solidFill>
                  <a:srgbClr val="00CC66"/>
                </a:solidFill>
              </a:rPr>
              <a:t> (ADI)</a:t>
            </a:r>
            <a:endParaRPr lang="en-US" sz="1600" b="1" dirty="0">
              <a:solidFill>
                <a:srgbClr val="00CC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B13303-F3DC-77D2-4C99-ABB5C816BBA0}"/>
              </a:ext>
            </a:extLst>
          </p:cNvPr>
          <p:cNvSpPr txBox="1"/>
          <p:nvPr/>
        </p:nvSpPr>
        <p:spPr>
          <a:xfrm>
            <a:off x="6849871" y="495753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CC66"/>
                </a:solidFill>
              </a:rPr>
              <a:t>= </a:t>
            </a:r>
            <a:r>
              <a:rPr lang="fr-FR" sz="1600" b="1" dirty="0" err="1">
                <a:solidFill>
                  <a:srgbClr val="00CC66"/>
                </a:solidFill>
              </a:rPr>
              <a:t>Actual</a:t>
            </a:r>
            <a:r>
              <a:rPr lang="fr-FR" sz="1600" b="1" dirty="0">
                <a:solidFill>
                  <a:srgbClr val="00CC66"/>
                </a:solidFill>
              </a:rPr>
              <a:t> </a:t>
            </a:r>
            <a:r>
              <a:rPr lang="fr-FR" sz="1600" b="1" dirty="0" err="1">
                <a:solidFill>
                  <a:srgbClr val="00CC66"/>
                </a:solidFill>
              </a:rPr>
              <a:t>Consumption</a:t>
            </a:r>
            <a:r>
              <a:rPr lang="fr-FR" sz="1600" b="1" dirty="0">
                <a:solidFill>
                  <a:srgbClr val="00CC66"/>
                </a:solidFill>
              </a:rPr>
              <a:t> (AC)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282355-B77C-D14E-C80F-CE36BB7072C2}"/>
              </a:ext>
            </a:extLst>
          </p:cNvPr>
          <p:cNvSpPr txBox="1"/>
          <p:nvPr/>
        </p:nvSpPr>
        <p:spPr>
          <a:xfrm>
            <a:off x="4035383" y="5677614"/>
            <a:ext cx="2372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00CC66"/>
                </a:solidFill>
              </a:rPr>
              <a:t>Saving</a:t>
            </a:r>
            <a:r>
              <a:rPr lang="fr-FR" sz="1600" b="1" dirty="0">
                <a:solidFill>
                  <a:srgbClr val="00CC66"/>
                </a:solidFill>
              </a:rPr>
              <a:t> = DI - CE = ADI - AC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F52B09-023F-D905-4DD3-1FCB71D638DC}"/>
              </a:ext>
            </a:extLst>
          </p:cNvPr>
          <p:cNvCxnSpPr/>
          <p:nvPr/>
        </p:nvCxnSpPr>
        <p:spPr>
          <a:xfrm>
            <a:off x="6705855" y="1501150"/>
            <a:ext cx="0" cy="37949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B057590-664A-3FFF-7720-C0FA91266E36}"/>
              </a:ext>
            </a:extLst>
          </p:cNvPr>
          <p:cNvSpPr/>
          <p:nvPr/>
        </p:nvSpPr>
        <p:spPr>
          <a:xfrm>
            <a:off x="1593287" y="3301350"/>
            <a:ext cx="2592288" cy="64807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7429A-7332-3DEB-A2CF-1478B0D92850}"/>
              </a:ext>
            </a:extLst>
          </p:cNvPr>
          <p:cNvSpPr/>
          <p:nvPr/>
        </p:nvSpPr>
        <p:spPr>
          <a:xfrm>
            <a:off x="4761639" y="3301350"/>
            <a:ext cx="1728192" cy="64807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E08BE2-4D14-0B11-28DB-A675894323DB}"/>
              </a:ext>
            </a:extLst>
          </p:cNvPr>
          <p:cNvSpPr/>
          <p:nvPr/>
        </p:nvSpPr>
        <p:spPr>
          <a:xfrm>
            <a:off x="1593287" y="4453478"/>
            <a:ext cx="2592288" cy="43204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586454-AED9-CC71-A8A0-998CD2EAD0A7}"/>
              </a:ext>
            </a:extLst>
          </p:cNvPr>
          <p:cNvSpPr/>
          <p:nvPr/>
        </p:nvSpPr>
        <p:spPr>
          <a:xfrm>
            <a:off x="7209911" y="1931316"/>
            <a:ext cx="2160240" cy="1944216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72AB52-3AC1-E335-0B67-A7FD64051F1D}"/>
              </a:ext>
            </a:extLst>
          </p:cNvPr>
          <p:cNvSpPr/>
          <p:nvPr/>
        </p:nvSpPr>
        <p:spPr>
          <a:xfrm>
            <a:off x="7209911" y="4453478"/>
            <a:ext cx="2160240" cy="43204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8C1EB2-4CA3-E083-6F35-FE7BD04D17CA}"/>
              </a:ext>
            </a:extLst>
          </p:cNvPr>
          <p:cNvSpPr/>
          <p:nvPr/>
        </p:nvSpPr>
        <p:spPr>
          <a:xfrm>
            <a:off x="6849871" y="1283244"/>
            <a:ext cx="29607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HH. CONSUMPTION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F81BD5-3714-A60D-D7C0-13752BCC6234}"/>
              </a:ext>
            </a:extLst>
          </p:cNvPr>
          <p:cNvSpPr/>
          <p:nvPr/>
        </p:nvSpPr>
        <p:spPr>
          <a:xfrm>
            <a:off x="6833148" y="5637206"/>
            <a:ext cx="29607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HH. SAVING</a:t>
            </a:r>
            <a:endParaRPr lang="en-US" dirty="0"/>
          </a:p>
        </p:txBody>
      </p:sp>
      <p:sp>
        <p:nvSpPr>
          <p:cNvPr id="21" name="Minus 42">
            <a:extLst>
              <a:ext uri="{FF2B5EF4-FFF2-40B4-BE49-F238E27FC236}">
                <a16:creationId xmlns:a16="http://schemas.microsoft.com/office/drawing/2014/main" id="{304DC407-CDDC-AC13-3DC3-98B17DD65D33}"/>
              </a:ext>
            </a:extLst>
          </p:cNvPr>
          <p:cNvSpPr/>
          <p:nvPr/>
        </p:nvSpPr>
        <p:spPr>
          <a:xfrm>
            <a:off x="4329591" y="3445366"/>
            <a:ext cx="288032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43">
            <a:extLst>
              <a:ext uri="{FF2B5EF4-FFF2-40B4-BE49-F238E27FC236}">
                <a16:creationId xmlns:a16="http://schemas.microsoft.com/office/drawing/2014/main" id="{F54C1A65-AB74-E383-EA32-5C00A1B79BA6}"/>
              </a:ext>
            </a:extLst>
          </p:cNvPr>
          <p:cNvSpPr/>
          <p:nvPr/>
        </p:nvSpPr>
        <p:spPr>
          <a:xfrm>
            <a:off x="6849871" y="4525486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45">
            <a:extLst>
              <a:ext uri="{FF2B5EF4-FFF2-40B4-BE49-F238E27FC236}">
                <a16:creationId xmlns:a16="http://schemas.microsoft.com/office/drawing/2014/main" id="{C29378D2-F515-3657-28F9-EC160CAD714D}"/>
              </a:ext>
            </a:extLst>
          </p:cNvPr>
          <p:cNvSpPr/>
          <p:nvPr/>
        </p:nvSpPr>
        <p:spPr>
          <a:xfrm>
            <a:off x="6849871" y="2581270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64B0DE-4583-0712-AA62-467FA0F5A089}"/>
              </a:ext>
            </a:extLst>
          </p:cNvPr>
          <p:cNvCxnSpPr/>
          <p:nvPr/>
        </p:nvCxnSpPr>
        <p:spPr>
          <a:xfrm flipH="1">
            <a:off x="1737304" y="5448488"/>
            <a:ext cx="80565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41A00B-94E9-2F6C-3420-1C0F25A25B40}"/>
              </a:ext>
            </a:extLst>
          </p:cNvPr>
          <p:cNvSpPr txBox="1"/>
          <p:nvPr/>
        </p:nvSpPr>
        <p:spPr>
          <a:xfrm>
            <a:off x="1717544" y="3373365"/>
            <a:ext cx="1554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Social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benefits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in cash</a:t>
            </a:r>
          </a:p>
          <a:p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Other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transfers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60AA19-4C21-CA64-7D4D-D643C4BC21A1}"/>
              </a:ext>
            </a:extLst>
          </p:cNvPr>
          <p:cNvSpPr txBox="1"/>
          <p:nvPr/>
        </p:nvSpPr>
        <p:spPr>
          <a:xfrm>
            <a:off x="4801156" y="331877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Taxes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Social contributions</a:t>
            </a:r>
          </a:p>
          <a:p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Other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transfers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94CD72-2602-7199-BCFF-8D0702CC595D}"/>
              </a:ext>
            </a:extLst>
          </p:cNvPr>
          <p:cNvSpPr txBox="1"/>
          <p:nvPr/>
        </p:nvSpPr>
        <p:spPr>
          <a:xfrm>
            <a:off x="1702477" y="4542912"/>
            <a:ext cx="1579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Social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transfers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kind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113F08-13F7-A091-1FFF-CA9997100DED}"/>
              </a:ext>
            </a:extLst>
          </p:cNvPr>
          <p:cNvSpPr txBox="1"/>
          <p:nvPr/>
        </p:nvSpPr>
        <p:spPr>
          <a:xfrm>
            <a:off x="7267265" y="4542907"/>
            <a:ext cx="1579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Social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transfers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kind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ACA157-8FE7-F1B3-9231-E188549A6697}"/>
              </a:ext>
            </a:extLst>
          </p:cNvPr>
          <p:cNvSpPr txBox="1"/>
          <p:nvPr/>
        </p:nvSpPr>
        <p:spPr>
          <a:xfrm>
            <a:off x="1560918" y="1645167"/>
            <a:ext cx="2038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u="sng" dirty="0" err="1">
                <a:solidFill>
                  <a:srgbClr val="0070C0"/>
                </a:solidFill>
              </a:rPr>
              <a:t>Income</a:t>
            </a:r>
            <a:r>
              <a:rPr lang="fr-FR" sz="1200" b="1" u="sng" dirty="0">
                <a:solidFill>
                  <a:srgbClr val="0070C0"/>
                </a:solidFill>
              </a:rPr>
              <a:t> </a:t>
            </a:r>
            <a:r>
              <a:rPr lang="fr-FR" sz="1200" b="1" u="sng" dirty="0" err="1">
                <a:solidFill>
                  <a:srgbClr val="0070C0"/>
                </a:solidFill>
              </a:rPr>
              <a:t>resources</a:t>
            </a:r>
            <a:r>
              <a:rPr lang="fr-FR" sz="1200" b="1" u="sng" dirty="0">
                <a:solidFill>
                  <a:srgbClr val="0070C0"/>
                </a:solidFill>
              </a:rPr>
              <a:t> (</a:t>
            </a:r>
            <a:r>
              <a:rPr lang="fr-FR" sz="1200" b="1" u="sng" dirty="0" err="1">
                <a:solidFill>
                  <a:srgbClr val="0070C0"/>
                </a:solidFill>
              </a:rPr>
              <a:t>received</a:t>
            </a:r>
            <a:r>
              <a:rPr lang="fr-FR" sz="1200" b="1" u="sng" dirty="0">
                <a:solidFill>
                  <a:srgbClr val="0070C0"/>
                </a:solidFill>
              </a:rPr>
              <a:t>)</a:t>
            </a:r>
            <a:r>
              <a:rPr lang="fr-FR" sz="1200" b="1" dirty="0">
                <a:solidFill>
                  <a:srgbClr val="0070C0"/>
                </a:solidFill>
              </a:rPr>
              <a:t>:</a:t>
            </a:r>
          </a:p>
          <a:p>
            <a:endParaRPr lang="fr-FR" sz="1200" b="1" dirty="0">
              <a:solidFill>
                <a:srgbClr val="0070C0"/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Self-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employment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income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Imputed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rent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from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dwellings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Compensation of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employees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Property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income</a:t>
            </a:r>
            <a:endParaRPr lang="fr-FR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B0E145-2D51-33F6-EAB8-FCE59BB34480}"/>
              </a:ext>
            </a:extLst>
          </p:cNvPr>
          <p:cNvSpPr txBox="1"/>
          <p:nvPr/>
        </p:nvSpPr>
        <p:spPr>
          <a:xfrm>
            <a:off x="4729270" y="1645167"/>
            <a:ext cx="1559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u="sng" dirty="0" err="1">
                <a:solidFill>
                  <a:srgbClr val="0070C0"/>
                </a:solidFill>
              </a:rPr>
              <a:t>Income</a:t>
            </a:r>
            <a:r>
              <a:rPr lang="fr-FR" sz="1200" b="1" u="sng" dirty="0">
                <a:solidFill>
                  <a:srgbClr val="0070C0"/>
                </a:solidFill>
              </a:rPr>
              <a:t> uses (</a:t>
            </a:r>
            <a:r>
              <a:rPr lang="fr-FR" sz="1200" b="1" u="sng" dirty="0" err="1">
                <a:solidFill>
                  <a:srgbClr val="0070C0"/>
                </a:solidFill>
              </a:rPr>
              <a:t>paid</a:t>
            </a:r>
            <a:r>
              <a:rPr lang="fr-FR" sz="1200" b="1" u="sng" dirty="0">
                <a:solidFill>
                  <a:srgbClr val="0070C0"/>
                </a:solidFill>
              </a:rPr>
              <a:t>)</a:t>
            </a:r>
            <a:r>
              <a:rPr lang="fr-FR" sz="1200" b="1" dirty="0">
                <a:solidFill>
                  <a:srgbClr val="0070C0"/>
                </a:solidFill>
              </a:rPr>
              <a:t>: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Property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2">
                    <a:lumMod val="10000"/>
                  </a:schemeClr>
                </a:solidFill>
              </a:rPr>
              <a:t>income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fr-FR" sz="1200" i="1" dirty="0" err="1">
                <a:solidFill>
                  <a:schemeClr val="bg2">
                    <a:lumMod val="10000"/>
                  </a:schemeClr>
                </a:solidFill>
              </a:rPr>
              <a:t>e.g</a:t>
            </a:r>
            <a:r>
              <a:rPr lang="fr-FR" sz="1200" i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fr-FR" sz="1200" i="1" dirty="0" err="1">
                <a:solidFill>
                  <a:schemeClr val="bg2">
                    <a:lumMod val="10000"/>
                  </a:schemeClr>
                </a:solidFill>
              </a:rPr>
              <a:t>interests</a:t>
            </a:r>
            <a:r>
              <a:rPr lang="fr-FR" sz="12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2">
                    <a:lumMod val="10000"/>
                  </a:schemeClr>
                </a:solidFill>
              </a:rPr>
              <a:t>paid</a:t>
            </a:r>
            <a:r>
              <a:rPr lang="fr-FR" sz="1200" i="1" dirty="0">
                <a:solidFill>
                  <a:schemeClr val="bg2">
                    <a:lumMod val="10000"/>
                  </a:schemeClr>
                </a:solidFill>
              </a:rPr>
              <a:t> on </a:t>
            </a:r>
          </a:p>
          <a:p>
            <a:r>
              <a:rPr lang="fr-FR" sz="1200" i="1" dirty="0" err="1">
                <a:solidFill>
                  <a:schemeClr val="bg2">
                    <a:lumMod val="10000"/>
                  </a:schemeClr>
                </a:solidFill>
              </a:rPr>
              <a:t>loans</a:t>
            </a:r>
            <a:r>
              <a:rPr lang="fr-FR" sz="12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288556-F793-5302-6413-FE9A0B9F71C6}"/>
              </a:ext>
            </a:extLst>
          </p:cNvPr>
          <p:cNvSpPr/>
          <p:nvPr/>
        </p:nvSpPr>
        <p:spPr>
          <a:xfrm>
            <a:off x="1560917" y="1933198"/>
            <a:ext cx="2592288" cy="93610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AEEFC0-A48A-A3F1-CD25-E1873F0B21DB}"/>
              </a:ext>
            </a:extLst>
          </p:cNvPr>
          <p:cNvSpPr/>
          <p:nvPr/>
        </p:nvSpPr>
        <p:spPr>
          <a:xfrm>
            <a:off x="4729269" y="1933198"/>
            <a:ext cx="1728192" cy="93610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CF58BE-0102-5AA5-6DC0-B60B4C51CAA6}"/>
              </a:ext>
            </a:extLst>
          </p:cNvPr>
          <p:cNvSpPr/>
          <p:nvPr/>
        </p:nvSpPr>
        <p:spPr>
          <a:xfrm>
            <a:off x="1632925" y="1285126"/>
            <a:ext cx="48965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HOUSEHOLD INCOME</a:t>
            </a:r>
            <a:endParaRPr lang="en-US" dirty="0"/>
          </a:p>
        </p:txBody>
      </p:sp>
      <p:sp>
        <p:nvSpPr>
          <p:cNvPr id="34" name="Minus 39">
            <a:extLst>
              <a:ext uri="{FF2B5EF4-FFF2-40B4-BE49-F238E27FC236}">
                <a16:creationId xmlns:a16="http://schemas.microsoft.com/office/drawing/2014/main" id="{3C828BCB-73E4-F821-254E-8A8A04C5F67E}"/>
              </a:ext>
            </a:extLst>
          </p:cNvPr>
          <p:cNvSpPr/>
          <p:nvPr/>
        </p:nvSpPr>
        <p:spPr>
          <a:xfrm>
            <a:off x="4297221" y="2293238"/>
            <a:ext cx="288032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40">
            <a:extLst>
              <a:ext uri="{FF2B5EF4-FFF2-40B4-BE49-F238E27FC236}">
                <a16:creationId xmlns:a16="http://schemas.microsoft.com/office/drawing/2014/main" id="{F43CA4DB-8865-95CA-23D4-910BB478DB56}"/>
              </a:ext>
            </a:extLst>
          </p:cNvPr>
          <p:cNvSpPr/>
          <p:nvPr/>
        </p:nvSpPr>
        <p:spPr>
          <a:xfrm>
            <a:off x="1200877" y="3373358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41">
            <a:extLst>
              <a:ext uri="{FF2B5EF4-FFF2-40B4-BE49-F238E27FC236}">
                <a16:creationId xmlns:a16="http://schemas.microsoft.com/office/drawing/2014/main" id="{DEB818A5-787B-8584-D8D0-22E51819F286}"/>
              </a:ext>
            </a:extLst>
          </p:cNvPr>
          <p:cNvSpPr/>
          <p:nvPr/>
        </p:nvSpPr>
        <p:spPr>
          <a:xfrm>
            <a:off x="1200877" y="4453478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44">
            <a:extLst>
              <a:ext uri="{FF2B5EF4-FFF2-40B4-BE49-F238E27FC236}">
                <a16:creationId xmlns:a16="http://schemas.microsoft.com/office/drawing/2014/main" id="{A68BB0F8-DCA4-07EB-7FC3-9E909C62ACEF}"/>
              </a:ext>
            </a:extLst>
          </p:cNvPr>
          <p:cNvSpPr/>
          <p:nvPr/>
        </p:nvSpPr>
        <p:spPr>
          <a:xfrm>
            <a:off x="1200877" y="2221230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8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UR_PresentationTemplate-General" id="{8CF81B51-CBD7-9644-A4D1-653F024660E1}" vid="{311DCC0F-3577-FF42-B683-CBCBCEC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ofdoc xmlns="19deaeeb-c684-4dd0-aa82-dc33c700fc49" xsi:nil="true"/>
    <TaxCatchAll xmlns="d86b1535-daa9-4b42-9b69-8d9b2161dfdc" xsi:nil="true"/>
    <lcf76f155ced4ddcb4097134ff3c332f xmlns="19deaeeb-c684-4dd0-aa82-dc33c700fc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A700B52DBDA4DA7D98561A38E18A0" ma:contentTypeVersion="18" ma:contentTypeDescription="Create a new document." ma:contentTypeScope="" ma:versionID="33c2e0f7d298774c3906cfd89b0964d7">
  <xsd:schema xmlns:xsd="http://www.w3.org/2001/XMLSchema" xmlns:xs="http://www.w3.org/2001/XMLSchema" xmlns:p="http://schemas.microsoft.com/office/2006/metadata/properties" xmlns:ns2="19deaeeb-c684-4dd0-aa82-dc33c700fc49" xmlns:ns3="d86b1535-daa9-4b42-9b69-8d9b2161dfdc" targetNamespace="http://schemas.microsoft.com/office/2006/metadata/properties" ma:root="true" ma:fieldsID="3f2203722252e504b819e747df96f79d" ns2:_="" ns3:_="">
    <xsd:import namespace="19deaeeb-c684-4dd0-aa82-dc33c700fc49"/>
    <xsd:import namespace="d86b1535-daa9-4b42-9b69-8d9b2161df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Numberofdoc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eaeeb-c684-4dd0-aa82-dc33c700f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Numberofdoc" ma:index="21" nillable="true" ma:displayName="Number of doc" ma:format="Dropdown" ma:internalName="Numberofdoc" ma:percentage="FALSE">
      <xsd:simpleType>
        <xsd:restriction base="dms:Number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b0229-19ef-4425-8520-9f00e8db62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b1535-daa9-4b42-9b69-8d9b2161dfd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2a849af-cc0d-4d29-a4d1-d7883874f699}" ma:internalName="TaxCatchAll" ma:showField="CatchAllData" ma:web="d86b1535-daa9-4b42-9b69-8d9b2161df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B3D01D-0C7A-48F1-A56A-92D22557606A}">
  <ds:schemaRefs>
    <ds:schemaRef ds:uri="http://www.w3.org/XML/1998/namespace"/>
    <ds:schemaRef ds:uri="19deaeeb-c684-4dd0-aa82-dc33c700fc49"/>
    <ds:schemaRef ds:uri="http://schemas.microsoft.com/office/2006/documentManagement/types"/>
    <ds:schemaRef ds:uri="http://purl.org/dc/dcmitype/"/>
    <ds:schemaRef ds:uri="http://purl.org/dc/terms/"/>
    <ds:schemaRef ds:uri="d86b1535-daa9-4b42-9b69-8d9b2161dfdc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39B070F-65A0-45D6-9DD2-9F73038AC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4B4FD4-1A5E-49DA-B221-D6F2B6B86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deaeeb-c684-4dd0-aa82-dc33c700fc49"/>
    <ds:schemaRef ds:uri="d86b1535-daa9-4b42-9b69-8d9b2161d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185</TotalTime>
  <Words>1465</Words>
  <Application>Microsoft Office PowerPoint</Application>
  <PresentationFormat>Widescreen</PresentationFormat>
  <Paragraphs>204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Custom Design</vt:lpstr>
      <vt:lpstr>PowerPoint Presentation</vt:lpstr>
      <vt:lpstr>Measuring household distributional results in line with national accounts</vt:lpstr>
      <vt:lpstr>Contents</vt:lpstr>
      <vt:lpstr>Introduction</vt:lpstr>
      <vt:lpstr>Introduction</vt:lpstr>
      <vt:lpstr>Aim and scope of the work</vt:lpstr>
      <vt:lpstr>Aim of the work</vt:lpstr>
      <vt:lpstr>Scope of the work</vt:lpstr>
      <vt:lpstr>Income and consumption concepts</vt:lpstr>
      <vt:lpstr>Wealth concepts</vt:lpstr>
      <vt:lpstr>Methodology</vt:lpstr>
      <vt:lpstr>Step-by-step approach</vt:lpstr>
      <vt:lpstr>Main challenges</vt:lpstr>
      <vt:lpstr>State of play</vt:lpstr>
      <vt:lpstr>Distribution of income, consumption and saving</vt:lpstr>
      <vt:lpstr>Distribution of wealth</vt:lpstr>
      <vt:lpstr>Some results</vt:lpstr>
      <vt:lpstr>Example: Income, consumption and saving</vt:lpstr>
      <vt:lpstr>Example: Wealth</vt:lpstr>
      <vt:lpstr>Example: Wealth</vt:lpstr>
      <vt:lpstr>Next steps</vt:lpstr>
      <vt:lpstr>Outlook </vt:lpstr>
      <vt:lpstr>Thank you very much 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Perdos, Jillian</dc:creator>
  <cp:lastModifiedBy>ZWIJNENBURG Jorrit, SDD/NAD</cp:lastModifiedBy>
  <cp:revision>41</cp:revision>
  <cp:lastPrinted>2025-07-21T11:22:34Z</cp:lastPrinted>
  <dcterms:created xsi:type="dcterms:W3CDTF">2022-09-07T17:01:29Z</dcterms:created>
  <dcterms:modified xsi:type="dcterms:W3CDTF">2025-08-29T08:38:46Z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0x01010011BA700B52DBDA4DA7D98561A38E18A0</vt:lpwstr>
  </property>
  <property fmtid="{D5CDD505-2E9C-101B-9397-08002B2CF9AE}" pid="4" name="MSIP_Label_0c07ed86-5dc5-4593-ad03-a8684b843815_Enabled">
    <vt:lpwstr>true</vt:lpwstr>
  </property>
  <property fmtid="{D5CDD505-2E9C-101B-9397-08002B2CF9AE}" pid="5" name="MSIP_Label_0c07ed86-5dc5-4593-ad03-a8684b843815_SetDate">
    <vt:lpwstr>2022-09-07T18:25:24Z</vt:lpwstr>
  </property>
  <property fmtid="{D5CDD505-2E9C-101B-9397-08002B2CF9AE}" pid="6" name="MSIP_Label_0c07ed86-5dc5-4593-ad03-a8684b843815_Method">
    <vt:lpwstr>Standard</vt:lpwstr>
  </property>
  <property fmtid="{D5CDD505-2E9C-101B-9397-08002B2CF9AE}" pid="7" name="MSIP_Label_0c07ed86-5dc5-4593-ad03-a8684b843815_Name">
    <vt:lpwstr>0c07ed86-5dc5-4593-ad03-a8684b843815</vt:lpwstr>
  </property>
  <property fmtid="{D5CDD505-2E9C-101B-9397-08002B2CF9AE}" pid="8" name="MSIP_Label_0c07ed86-5dc5-4593-ad03-a8684b843815_SiteId">
    <vt:lpwstr>8085fa43-302e-45bd-b171-a6648c3b6be7</vt:lpwstr>
  </property>
  <property fmtid="{D5CDD505-2E9C-101B-9397-08002B2CF9AE}" pid="9" name="MSIP_Label_0c07ed86-5dc5-4593-ad03-a8684b843815_ActionId">
    <vt:lpwstr>de1dec2c-8d8f-4402-920e-d68dfbf9435f</vt:lpwstr>
  </property>
  <property fmtid="{D5CDD505-2E9C-101B-9397-08002B2CF9AE}" pid="10" name="MSIP_Label_0c07ed86-5dc5-4593-ad03-a8684b843815_ContentBits">
    <vt:lpwstr>0</vt:lpwstr>
  </property>
  <property fmtid="{D5CDD505-2E9C-101B-9397-08002B2CF9AE}" pid="11" name="MediaServiceImageTags">
    <vt:lpwstr/>
  </property>
  <property fmtid="{D5CDD505-2E9C-101B-9397-08002B2CF9AE}" pid="12" name="MSIP_Label_a9004f6e-0cb0-4bb2-8c11-22112a056e1d_Enabled">
    <vt:lpwstr>true</vt:lpwstr>
  </property>
  <property fmtid="{D5CDD505-2E9C-101B-9397-08002B2CF9AE}" pid="13" name="MSIP_Label_a9004f6e-0cb0-4bb2-8c11-22112a056e1d_SetDate">
    <vt:lpwstr>2024-06-04T09:57:02Z</vt:lpwstr>
  </property>
  <property fmtid="{D5CDD505-2E9C-101B-9397-08002B2CF9AE}" pid="14" name="MSIP_Label_a9004f6e-0cb0-4bb2-8c11-22112a056e1d_Method">
    <vt:lpwstr>Standard</vt:lpwstr>
  </property>
  <property fmtid="{D5CDD505-2E9C-101B-9397-08002B2CF9AE}" pid="15" name="MSIP_Label_a9004f6e-0cb0-4bb2-8c11-22112a056e1d_Name">
    <vt:lpwstr>ECB-UNRESTRICTED - Label</vt:lpwstr>
  </property>
  <property fmtid="{D5CDD505-2E9C-101B-9397-08002B2CF9AE}" pid="16" name="MSIP_Label_a9004f6e-0cb0-4bb2-8c11-22112a056e1d_SiteId">
    <vt:lpwstr>b84ee435-4816-49d2-8d92-e740dbda4064</vt:lpwstr>
  </property>
  <property fmtid="{D5CDD505-2E9C-101B-9397-08002B2CF9AE}" pid="17" name="MSIP_Label_a9004f6e-0cb0-4bb2-8c11-22112a056e1d_ActionId">
    <vt:lpwstr>02553b0d-c3e7-4e83-ba92-19424d919700</vt:lpwstr>
  </property>
  <property fmtid="{D5CDD505-2E9C-101B-9397-08002B2CF9AE}" pid="18" name="MSIP_Label_a9004f6e-0cb0-4bb2-8c11-22112a056e1d_ContentBits">
    <vt:lpwstr>0</vt:lpwstr>
  </property>
  <property fmtid="{D5CDD505-2E9C-101B-9397-08002B2CF9AE}" pid="19" name="MSIP_Label_0e5510b0-e729-4ef0-a3dd-4ba0dfe56c99_Enabled">
    <vt:lpwstr>true</vt:lpwstr>
  </property>
  <property fmtid="{D5CDD505-2E9C-101B-9397-08002B2CF9AE}" pid="20" name="MSIP_Label_0e5510b0-e729-4ef0-a3dd-4ba0dfe56c99_SetDate">
    <vt:lpwstr>2025-05-28T10:10:15Z</vt:lpwstr>
  </property>
  <property fmtid="{D5CDD505-2E9C-101B-9397-08002B2CF9AE}" pid="21" name="MSIP_Label_0e5510b0-e729-4ef0-a3dd-4ba0dfe56c99_Method">
    <vt:lpwstr>Standard</vt:lpwstr>
  </property>
  <property fmtid="{D5CDD505-2E9C-101B-9397-08002B2CF9AE}" pid="22" name="MSIP_Label_0e5510b0-e729-4ef0-a3dd-4ba0dfe56c99_Name">
    <vt:lpwstr>Restricted Use</vt:lpwstr>
  </property>
  <property fmtid="{D5CDD505-2E9C-101B-9397-08002B2CF9AE}" pid="23" name="MSIP_Label_0e5510b0-e729-4ef0-a3dd-4ba0dfe56c99_SiteId">
    <vt:lpwstr>ac41c7d4-1f61-460d-b0f4-fc925a2b471c</vt:lpwstr>
  </property>
  <property fmtid="{D5CDD505-2E9C-101B-9397-08002B2CF9AE}" pid="24" name="MSIP_Label_0e5510b0-e729-4ef0-a3dd-4ba0dfe56c99_ActionId">
    <vt:lpwstr>9bd8b39f-56b9-4ea7-9fb3-9f4226ff5e4c</vt:lpwstr>
  </property>
  <property fmtid="{D5CDD505-2E9C-101B-9397-08002B2CF9AE}" pid="25" name="MSIP_Label_0e5510b0-e729-4ef0-a3dd-4ba0dfe56c99_ContentBits">
    <vt:lpwstr>2</vt:lpwstr>
  </property>
  <property fmtid="{D5CDD505-2E9C-101B-9397-08002B2CF9AE}" pid="26" name="ClassificationContentMarkingFooterLocations">
    <vt:lpwstr>Custom Design:5</vt:lpwstr>
  </property>
  <property fmtid="{D5CDD505-2E9C-101B-9397-08002B2CF9AE}" pid="27" name="ClassificationContentMarkingFooterText">
    <vt:lpwstr>Restricted Use - À usage restreint</vt:lpwstr>
  </property>
  <property fmtid="{D5CDD505-2E9C-101B-9397-08002B2CF9AE}" pid="28" name="MSIP_Label_6bd9ddd1-4d20-43f6-abfa-fc3c07406f94_Enabled">
    <vt:lpwstr>true</vt:lpwstr>
  </property>
  <property fmtid="{D5CDD505-2E9C-101B-9397-08002B2CF9AE}" pid="29" name="MSIP_Label_6bd9ddd1-4d20-43f6-abfa-fc3c07406f94_SetDate">
    <vt:lpwstr>2025-07-24T09:34:40Z</vt:lpwstr>
  </property>
  <property fmtid="{D5CDD505-2E9C-101B-9397-08002B2CF9AE}" pid="30" name="MSIP_Label_6bd9ddd1-4d20-43f6-abfa-fc3c07406f94_Method">
    <vt:lpwstr>Standard</vt:lpwstr>
  </property>
  <property fmtid="{D5CDD505-2E9C-101B-9397-08002B2CF9AE}" pid="31" name="MSIP_Label_6bd9ddd1-4d20-43f6-abfa-fc3c07406f94_Name">
    <vt:lpwstr>Commission Use</vt:lpwstr>
  </property>
  <property fmtid="{D5CDD505-2E9C-101B-9397-08002B2CF9AE}" pid="32" name="MSIP_Label_6bd9ddd1-4d20-43f6-abfa-fc3c07406f94_SiteId">
    <vt:lpwstr>b24c8b06-522c-46fe-9080-70926f8dddb1</vt:lpwstr>
  </property>
  <property fmtid="{D5CDD505-2E9C-101B-9397-08002B2CF9AE}" pid="33" name="MSIP_Label_6bd9ddd1-4d20-43f6-abfa-fc3c07406f94_ActionId">
    <vt:lpwstr>629ba504-c3f0-4199-93d0-53f966fdd348</vt:lpwstr>
  </property>
  <property fmtid="{D5CDD505-2E9C-101B-9397-08002B2CF9AE}" pid="34" name="MSIP_Label_6bd9ddd1-4d20-43f6-abfa-fc3c07406f94_ContentBits">
    <vt:lpwstr>0</vt:lpwstr>
  </property>
  <property fmtid="{D5CDD505-2E9C-101B-9397-08002B2CF9AE}" pid="35" name="MSIP_Label_6bd9ddd1-4d20-43f6-abfa-fc3c07406f94_Tag">
    <vt:lpwstr>10, 3, 0, 1</vt:lpwstr>
  </property>
</Properties>
</file>