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409" r:id="rId2"/>
    <p:sldId id="257" r:id="rId3"/>
    <p:sldId id="259" r:id="rId4"/>
    <p:sldId id="260" r:id="rId5"/>
    <p:sldId id="261" r:id="rId6"/>
    <p:sldId id="262" r:id="rId7"/>
    <p:sldId id="263" r:id="rId8"/>
    <p:sldId id="272" r:id="rId9"/>
    <p:sldId id="271" r:id="rId10"/>
    <p:sldId id="275" r:id="rId11"/>
    <p:sldId id="274" r:id="rId12"/>
    <p:sldId id="280" r:id="rId13"/>
    <p:sldId id="284" r:id="rId14"/>
    <p:sldId id="277" r:id="rId15"/>
    <p:sldId id="282" r:id="rId16"/>
    <p:sldId id="283" r:id="rId17"/>
    <p:sldId id="286" r:id="rId18"/>
    <p:sldId id="287" r:id="rId19"/>
    <p:sldId id="288" r:id="rId20"/>
    <p:sldId id="266" r:id="rId21"/>
    <p:sldId id="265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ghd\Desktop\ISI_2025TheHague\By%20income%20type%202020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ghd\Desktop\ISI_2025TheHague\By%20income%20type%202020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ghd\Desktop\UNECE_National%20Accounts_2025Geneva\Data\Results%20per%20household%20~%20100%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ghd\Desktop\UNECE_National%20Accounts_2025Geneva\Data\Results%20per%20household%20~%20100%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ghd\Desktop\UNECE_National%20Accounts_2025Geneva\Data\Results%20per%20household%20~%20100%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ghd\Desktop\ISI_2025TheHague\By%20income%20type%202020-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ghd\Desktop\ISI_2025TheHague\By%20income%20type%202020-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ghd\Desktop\ISI_2025TheHague\By%20income%20type%202020-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Figure 2. </a:t>
            </a:r>
            <a:r>
              <a:rPr lang="en-US" sz="18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Imputation rate by quintiles (2021),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Imputation!$S$2</c:f>
              <c:strCache>
                <c:ptCount val="1"/>
                <c:pt idx="0">
                  <c:v>Imputation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Imputation!$R$3:$R$7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Imputation!$S$3:$S$7</c:f>
              <c:numCache>
                <c:formatCode>0.0</c:formatCode>
                <c:ptCount val="5"/>
                <c:pt idx="0">
                  <c:v>50.356294536817103</c:v>
                </c:pt>
                <c:pt idx="1">
                  <c:v>47.330960854092524</c:v>
                </c:pt>
                <c:pt idx="2">
                  <c:v>39.667458432304038</c:v>
                </c:pt>
                <c:pt idx="3">
                  <c:v>41.686460807600952</c:v>
                </c:pt>
                <c:pt idx="4">
                  <c:v>35.468564650059314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B-4DD1-AAF6-2DFA447B5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0090575"/>
        <c:axId val="489283279"/>
      </c:barChart>
      <c:catAx>
        <c:axId val="82009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83279"/>
        <c:crosses val="autoZero"/>
        <c:auto val="1"/>
        <c:lblAlgn val="ctr"/>
        <c:lblOffset val="100"/>
        <c:noMultiLvlLbl val="0"/>
      </c:catAx>
      <c:valAx>
        <c:axId val="48928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090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Figure 3. </a:t>
            </a:r>
            <a:r>
              <a:rPr lang="en-US" sz="1800" b="0" i="0" baseline="0">
                <a:effectLst/>
              </a:rPr>
              <a:t>Annual Wages and salaries by per household for five quintiles </a:t>
            </a:r>
            <a:r>
              <a:rPr lang="ru-RU" sz="1800" b="0" i="0" baseline="0">
                <a:effectLst/>
              </a:rPr>
              <a:t>(2020-202</a:t>
            </a:r>
            <a:r>
              <a:rPr lang="en-US" sz="1800" b="0" i="0" baseline="0">
                <a:effectLst/>
              </a:rPr>
              <a:t>2</a:t>
            </a:r>
            <a:r>
              <a:rPr lang="ru-RU" sz="1800" b="0" i="0" baseline="0">
                <a:effectLst/>
              </a:rPr>
              <a:t>)</a:t>
            </a:r>
            <a:r>
              <a:rPr lang="en-US" sz="1800" b="0" i="0" baseline="0">
                <a:effectLst/>
              </a:rPr>
              <a:t>, AMD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'Total 2020-22'!$B$1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'Total 2020-22'!$A$2:$A$6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'Total 2020-22'!$B$2:$B$6</c:f>
              <c:numCache>
                <c:formatCode>General</c:formatCode>
                <c:ptCount val="5"/>
                <c:pt idx="0">
                  <c:v>1174313.3321611665</c:v>
                </c:pt>
                <c:pt idx="1">
                  <c:v>2013245.113260495</c:v>
                </c:pt>
                <c:pt idx="2">
                  <c:v>2864128.2577723879</c:v>
                </c:pt>
                <c:pt idx="3">
                  <c:v>4139864.5275833779</c:v>
                </c:pt>
                <c:pt idx="4">
                  <c:v>7138014.3837232729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0E-415B-8952-CCBD73C6B0B4}"/>
            </c:ext>
          </c:extLst>
        </c:ser>
        <c:ser>
          <c:idx val="1"/>
          <c:order val="1"/>
          <c:tx>
            <c:strRef>
              <c:f>'Total 2020-22'!$C$1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'Total 2020-22'!$A$2:$A$6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'Total 2020-22'!$C$2:$C$6</c:f>
              <c:numCache>
                <c:formatCode>General</c:formatCode>
                <c:ptCount val="5"/>
                <c:pt idx="0">
                  <c:v>1147166.0542641643</c:v>
                </c:pt>
                <c:pt idx="1">
                  <c:v>1851599.1624766362</c:v>
                </c:pt>
                <c:pt idx="2">
                  <c:v>2766667.9510257114</c:v>
                </c:pt>
                <c:pt idx="3">
                  <c:v>4032130.1237384165</c:v>
                </c:pt>
                <c:pt idx="4">
                  <c:v>6696184.080482414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0E-415B-8952-CCBD73C6B0B4}"/>
            </c:ext>
          </c:extLst>
        </c:ser>
        <c:ser>
          <c:idx val="2"/>
          <c:order val="2"/>
          <c:tx>
            <c:strRef>
              <c:f>'Total 2020-22'!$D$1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'Total 2020-22'!$A$2:$A$6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'Total 2020-22'!$D$2:$D$6</c:f>
              <c:numCache>
                <c:formatCode>General</c:formatCode>
                <c:ptCount val="5"/>
                <c:pt idx="0">
                  <c:v>1180249.8854964697</c:v>
                </c:pt>
                <c:pt idx="1">
                  <c:v>2036674.2092844616</c:v>
                </c:pt>
                <c:pt idx="2">
                  <c:v>3082402.8022341658</c:v>
                </c:pt>
                <c:pt idx="3">
                  <c:v>4431158.1152098607</c:v>
                </c:pt>
                <c:pt idx="4">
                  <c:v>7378714.7554225791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0E-415B-8952-CCBD73C6B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6640512"/>
        <c:axId val="1684387824"/>
      </c:lineChart>
      <c:catAx>
        <c:axId val="213664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387824"/>
        <c:crosses val="autoZero"/>
        <c:auto val="1"/>
        <c:lblAlgn val="ctr"/>
        <c:lblOffset val="100"/>
        <c:noMultiLvlLbl val="0"/>
      </c:catAx>
      <c:valAx>
        <c:axId val="1684387824"/>
        <c:scaling>
          <c:orientation val="minMax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64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Figure 4. </a:t>
            </a:r>
            <a:r>
              <a:rPr lang="en-US" sz="1800" b="0" i="0" baseline="0">
                <a:effectLst/>
              </a:rPr>
              <a:t>Annual</a:t>
            </a:r>
            <a:r>
              <a:rPr lang="en-US" sz="1800" b="1" i="0" baseline="0">
                <a:effectLst/>
              </a:rPr>
              <a:t> </a:t>
            </a:r>
            <a:r>
              <a:rPr lang="en-US" sz="1800" b="0" i="0" baseline="0">
                <a:effectLst/>
              </a:rPr>
              <a:t>Net Wages and salaries by per household for five quintiles </a:t>
            </a:r>
            <a:r>
              <a:rPr lang="ru-RU" sz="1800" b="0" i="0" baseline="0">
                <a:effectLst/>
              </a:rPr>
              <a:t>(2020-202</a:t>
            </a:r>
            <a:r>
              <a:rPr lang="en-US" sz="1800" b="0" i="0" baseline="0">
                <a:effectLst/>
              </a:rPr>
              <a:t>2</a:t>
            </a:r>
            <a:r>
              <a:rPr lang="ru-RU" sz="1800" b="0" i="0" baseline="0">
                <a:effectLst/>
              </a:rPr>
              <a:t>)</a:t>
            </a:r>
            <a:r>
              <a:rPr lang="en-US" sz="1800" b="0" i="0" baseline="0">
                <a:effectLst/>
              </a:rPr>
              <a:t>, AMD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'Total 2020-22'!$B$24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'Total 2020-22'!$A$25:$A$29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'Total 2020-22'!$B$25:$B$29</c:f>
              <c:numCache>
                <c:formatCode>General</c:formatCode>
                <c:ptCount val="5"/>
                <c:pt idx="0">
                  <c:v>884281.2258067393</c:v>
                </c:pt>
                <c:pt idx="1">
                  <c:v>1524799.2442304532</c:v>
                </c:pt>
                <c:pt idx="2">
                  <c:v>2154079.3940623212</c:v>
                </c:pt>
                <c:pt idx="3">
                  <c:v>3122117.6452794359</c:v>
                </c:pt>
                <c:pt idx="4">
                  <c:v>5338283.6074812226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C5-4437-9C11-A98E9D06D3C9}"/>
            </c:ext>
          </c:extLst>
        </c:ser>
        <c:ser>
          <c:idx val="1"/>
          <c:order val="1"/>
          <c:tx>
            <c:strRef>
              <c:f>'Total 2020-22'!$C$24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'Total 2020-22'!$A$25:$A$29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'Total 2020-22'!$C$25:$C$29</c:f>
              <c:numCache>
                <c:formatCode>General</c:formatCode>
                <c:ptCount val="5"/>
                <c:pt idx="0">
                  <c:v>864076.74569966772</c:v>
                </c:pt>
                <c:pt idx="1">
                  <c:v>1404838.6716286438</c:v>
                </c:pt>
                <c:pt idx="2">
                  <c:v>2074981.5224017433</c:v>
                </c:pt>
                <c:pt idx="3">
                  <c:v>3020968.4245386845</c:v>
                </c:pt>
                <c:pt idx="4">
                  <c:v>4994903.8624027912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C5-4437-9C11-A98E9D06D3C9}"/>
            </c:ext>
          </c:extLst>
        </c:ser>
        <c:ser>
          <c:idx val="2"/>
          <c:order val="2"/>
          <c:tx>
            <c:strRef>
              <c:f>'Total 2020-22'!$D$24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'Total 2020-22'!$A$25:$A$29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'Total 2020-22'!$D$25:$D$29</c:f>
              <c:numCache>
                <c:formatCode>General</c:formatCode>
                <c:ptCount val="5"/>
                <c:pt idx="0">
                  <c:v>898681.0961465853</c:v>
                </c:pt>
                <c:pt idx="1">
                  <c:v>1541810.8063811639</c:v>
                </c:pt>
                <c:pt idx="2">
                  <c:v>2309915.2761292993</c:v>
                </c:pt>
                <c:pt idx="3">
                  <c:v>3354723.4766093325</c:v>
                </c:pt>
                <c:pt idx="4">
                  <c:v>5518326.3805276034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C5-4437-9C11-A98E9D06D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6620112"/>
        <c:axId val="1684392816"/>
      </c:lineChart>
      <c:catAx>
        <c:axId val="213662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392816"/>
        <c:crosses val="autoZero"/>
        <c:auto val="1"/>
        <c:lblAlgn val="ctr"/>
        <c:lblOffset val="100"/>
        <c:noMultiLvlLbl val="0"/>
      </c:catAx>
      <c:valAx>
        <c:axId val="1684392816"/>
        <c:scaling>
          <c:orientation val="minMax"/>
          <c:min val="8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62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Figure 5. </a:t>
            </a:r>
            <a:r>
              <a:rPr lang="en-US" sz="1800" b="0" i="0" baseline="0" dirty="0">
                <a:effectLst/>
              </a:rPr>
              <a:t>Composition of Wages and salaries for five quintiles</a:t>
            </a:r>
            <a:r>
              <a:rPr lang="ru-RU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(2020), %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22854797979797981"/>
          <c:y val="2.5256511444356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'2020 per household USD'!$P$17</c:f>
              <c:strCache>
                <c:ptCount val="1"/>
                <c:pt idx="0">
                  <c:v>IncomeTax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'2020 per household USD'!$J$18:$J$22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'2020 per household USD'!$P$18:$P$22</c:f>
              <c:numCache>
                <c:formatCode>0.0</c:formatCode>
                <c:ptCount val="5"/>
                <c:pt idx="0">
                  <c:v>22.822474630940146</c:v>
                </c:pt>
                <c:pt idx="1">
                  <c:v>22.787452416790867</c:v>
                </c:pt>
                <c:pt idx="2">
                  <c:v>22.968743652898706</c:v>
                </c:pt>
                <c:pt idx="3">
                  <c:v>22.400925118769631</c:v>
                </c:pt>
                <c:pt idx="4">
                  <c:v>22.150685522806512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6-4572-81C8-0DC569609954}"/>
            </c:ext>
          </c:extLst>
        </c:ser>
        <c:ser>
          <c:idx val="1"/>
          <c:order val="1"/>
          <c:tx>
            <c:strRef>
              <c:f>'2020 per household USD'!$Q$17</c:f>
              <c:strCache>
                <c:ptCount val="1"/>
                <c:pt idx="0">
                  <c:v>SocialCont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'2020 per household USD'!$J$18:$J$22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'2020 per household USD'!$Q$18:$Q$22</c:f>
              <c:numCache>
                <c:formatCode>0.0</c:formatCode>
                <c:ptCount val="5"/>
                <c:pt idx="0">
                  <c:v>2.4807037642326226</c:v>
                </c:pt>
                <c:pt idx="1">
                  <c:v>2.4825824657899931</c:v>
                </c:pt>
                <c:pt idx="2">
                  <c:v>2.5078731300709278</c:v>
                </c:pt>
                <c:pt idx="3">
                  <c:v>2.4457448409623619</c:v>
                </c:pt>
                <c:pt idx="4">
                  <c:v>2.6954506703108514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6-4572-81C8-0DC569609954}"/>
            </c:ext>
          </c:extLst>
        </c:ser>
        <c:ser>
          <c:idx val="2"/>
          <c:order val="2"/>
          <c:tx>
            <c:strRef>
              <c:f>'2020 per household USD'!$R$17</c:f>
              <c:strCache>
                <c:ptCount val="1"/>
                <c:pt idx="0">
                  <c:v>StampDuty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'2020 per household USD'!$J$18:$J$22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'2020 per household USD'!$R$18:$R$22</c:f>
              <c:numCache>
                <c:formatCode>0.0</c:formatCode>
                <c:ptCount val="5"/>
                <c:pt idx="0">
                  <c:v>2.5072035634230452</c:v>
                </c:pt>
                <c:pt idx="1">
                  <c:v>1.9894822998455308</c:v>
                </c:pt>
                <c:pt idx="2">
                  <c:v>1.961564940727887</c:v>
                </c:pt>
                <c:pt idx="3">
                  <c:v>1.9073941989175354</c:v>
                </c:pt>
                <c:pt idx="4">
                  <c:v>1.7692253822033419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C6-4572-81C8-0DC569609954}"/>
            </c:ext>
          </c:extLst>
        </c:ser>
        <c:ser>
          <c:idx val="3"/>
          <c:order val="3"/>
          <c:tx>
            <c:strRef>
              <c:f>'2020 per household USD'!$S$17</c:f>
              <c:strCache>
                <c:ptCount val="1"/>
                <c:pt idx="0">
                  <c:v>Net wages and salaries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'2020 per household USD'!$J$18:$J$22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'2020 per household USD'!$S$18:$S$22</c:f>
              <c:numCache>
                <c:formatCode>0.0</c:formatCode>
                <c:ptCount val="5"/>
                <c:pt idx="0">
                  <c:v>72.189618041404245</c:v>
                </c:pt>
                <c:pt idx="1">
                  <c:v>72.740482817573749</c:v>
                </c:pt>
                <c:pt idx="2">
                  <c:v>72.561818276302461</c:v>
                </c:pt>
                <c:pt idx="3">
                  <c:v>73.245935841350502</c:v>
                </c:pt>
                <c:pt idx="4">
                  <c:v>73.384638424679324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C6-4572-81C8-0DC569609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0529967"/>
        <c:axId val="1800508367"/>
      </c:barChart>
      <c:catAx>
        <c:axId val="1800529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508367"/>
        <c:crosses val="autoZero"/>
        <c:auto val="1"/>
        <c:lblAlgn val="ctr"/>
        <c:lblOffset val="100"/>
        <c:noMultiLvlLbl val="0"/>
      </c:catAx>
      <c:valAx>
        <c:axId val="180050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5299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Figure 6. </a:t>
            </a:r>
            <a:r>
              <a:rPr lang="en-US" sz="1800" b="0" i="0" baseline="0" dirty="0">
                <a:effectLst/>
              </a:rPr>
              <a:t>Composition of Wages and salaries for five quintiles</a:t>
            </a:r>
            <a:r>
              <a:rPr lang="ru-RU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(2021), %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20707697049232482"/>
          <c:y val="2.0595809667844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'2021 per household USD'!$P$17</c:f>
              <c:strCache>
                <c:ptCount val="1"/>
                <c:pt idx="0">
                  <c:v>IncomeTax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'2021 per household USD'!$J$18:$J$22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'2021 per household USD'!$P$18:$P$22</c:f>
              <c:numCache>
                <c:formatCode>_(* #,##0.0_);_(* \(#,##0.0\);_(* "-"??_);_(@_)</c:formatCode>
                <c:ptCount val="5"/>
                <c:pt idx="0">
                  <c:v>19.458370336559575</c:v>
                </c:pt>
                <c:pt idx="1">
                  <c:v>19.232805309855287</c:v>
                </c:pt>
                <c:pt idx="2">
                  <c:v>19.937472485505335</c:v>
                </c:pt>
                <c:pt idx="3">
                  <c:v>20.031243410030072</c:v>
                </c:pt>
                <c:pt idx="4">
                  <c:v>20.259138572985002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1-466C-98C6-D947FB1ACF24}"/>
            </c:ext>
          </c:extLst>
        </c:ser>
        <c:ser>
          <c:idx val="1"/>
          <c:order val="1"/>
          <c:tx>
            <c:strRef>
              <c:f>'2021 per household USD'!$Q$17</c:f>
              <c:strCache>
                <c:ptCount val="1"/>
                <c:pt idx="0">
                  <c:v>SocialCont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'2021 per household USD'!$J$18:$J$22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'2021 per household USD'!$Q$18:$Q$22</c:f>
              <c:numCache>
                <c:formatCode>_(* #,##0.0_);_(* \(#,##0.0\);_(* "-"??_);_(@_)</c:formatCode>
                <c:ptCount val="5"/>
                <c:pt idx="0">
                  <c:v>3.0956498262708383</c:v>
                </c:pt>
                <c:pt idx="1">
                  <c:v>3.0623812650705364</c:v>
                </c:pt>
                <c:pt idx="2">
                  <c:v>3.1723173430963008</c:v>
                </c:pt>
                <c:pt idx="3">
                  <c:v>3.2029073743572076</c:v>
                </c:pt>
                <c:pt idx="4">
                  <c:v>3.4416703840743503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11-466C-98C6-D947FB1ACF24}"/>
            </c:ext>
          </c:extLst>
        </c:ser>
        <c:ser>
          <c:idx val="2"/>
          <c:order val="2"/>
          <c:tx>
            <c:strRef>
              <c:f>'2021 per household USD'!$R$17</c:f>
              <c:strCache>
                <c:ptCount val="1"/>
                <c:pt idx="0">
                  <c:v>StampDuty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'2021 per household USD'!$J$18:$J$22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'2021 per household USD'!$R$18:$R$22</c:f>
              <c:numCache>
                <c:formatCode>_(* #,##0.0_);_(* \(#,##0.0\);_(* "-"??_);_(@_)</c:formatCode>
                <c:ptCount val="5"/>
                <c:pt idx="0">
                  <c:v>2.1232536731775755</c:v>
                </c:pt>
                <c:pt idx="1">
                  <c:v>1.8331723000274427</c:v>
                </c:pt>
                <c:pt idx="2">
                  <c:v>1.8909128530315087</c:v>
                </c:pt>
                <c:pt idx="3">
                  <c:v>1.843455050967733</c:v>
                </c:pt>
                <c:pt idx="4">
                  <c:v>1.7059032484546786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11-466C-98C6-D947FB1ACF24}"/>
            </c:ext>
          </c:extLst>
        </c:ser>
        <c:ser>
          <c:idx val="3"/>
          <c:order val="3"/>
          <c:tx>
            <c:strRef>
              <c:f>'2021 per household USD'!$S$17</c:f>
              <c:strCache>
                <c:ptCount val="1"/>
                <c:pt idx="0">
                  <c:v>Net wages and salaries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'2021 per household USD'!$J$18:$J$22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'2021 per household USD'!$S$18:$S$22</c:f>
              <c:numCache>
                <c:formatCode>_(* #,##0.0_);_(* \(#,##0.0\);_(* "-"??_);_(@_)</c:formatCode>
                <c:ptCount val="5"/>
                <c:pt idx="0">
                  <c:v>75.322726163991945</c:v>
                </c:pt>
                <c:pt idx="1">
                  <c:v>75.871641125046693</c:v>
                </c:pt>
                <c:pt idx="2">
                  <c:v>74.999297318366914</c:v>
                </c:pt>
                <c:pt idx="3">
                  <c:v>74.922394164644999</c:v>
                </c:pt>
                <c:pt idx="4">
                  <c:v>74.593287794485846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11-466C-98C6-D947FB1AC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0529967"/>
        <c:axId val="1800508367"/>
      </c:barChart>
      <c:catAx>
        <c:axId val="1800529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508367"/>
        <c:crosses val="autoZero"/>
        <c:auto val="1"/>
        <c:lblAlgn val="ctr"/>
        <c:lblOffset val="100"/>
        <c:noMultiLvlLbl val="0"/>
      </c:catAx>
      <c:valAx>
        <c:axId val="180050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5299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Figure 7. </a:t>
            </a:r>
            <a:r>
              <a:rPr lang="en-US" sz="1800" b="0" i="0" baseline="0" dirty="0">
                <a:effectLst/>
              </a:rPr>
              <a:t>Composition of Wages and salaries for five quintiles</a:t>
            </a:r>
            <a:r>
              <a:rPr lang="ru-RU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(2022), %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19823858665394101"/>
          <c:y val="2.20994475138121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'2022 per household USD'!$P$17</c:f>
              <c:strCache>
                <c:ptCount val="1"/>
                <c:pt idx="0">
                  <c:v>IncomeTax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'2022 per household USD'!$J$18:$J$22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'2022 per household USD'!$P$18:$P$22</c:f>
              <c:numCache>
                <c:formatCode>0.0</c:formatCode>
                <c:ptCount val="5"/>
                <c:pt idx="0">
                  <c:v>18.072972873078434</c:v>
                </c:pt>
                <c:pt idx="1">
                  <c:v>18.565965947659027</c:v>
                </c:pt>
                <c:pt idx="2">
                  <c:v>19.192936329848205</c:v>
                </c:pt>
                <c:pt idx="3">
                  <c:v>18.638722145671878</c:v>
                </c:pt>
                <c:pt idx="4">
                  <c:v>19.263943554599578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56-48D1-AFA5-356C5D3D7B1F}"/>
            </c:ext>
          </c:extLst>
        </c:ser>
        <c:ser>
          <c:idx val="1"/>
          <c:order val="1"/>
          <c:tx>
            <c:strRef>
              <c:f>'2022 per household USD'!$Q$17</c:f>
              <c:strCache>
                <c:ptCount val="1"/>
                <c:pt idx="0">
                  <c:v>SocialCont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'2022 per household USD'!$J$18:$J$22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'2022 per household USD'!$Q$18:$Q$22</c:f>
              <c:numCache>
                <c:formatCode>0.0</c:formatCode>
                <c:ptCount val="5"/>
                <c:pt idx="0">
                  <c:v>3.872779901373947</c:v>
                </c:pt>
                <c:pt idx="1">
                  <c:v>3.9797427143608775</c:v>
                </c:pt>
                <c:pt idx="2">
                  <c:v>4.1134793414657276</c:v>
                </c:pt>
                <c:pt idx="3">
                  <c:v>4.0118665836081133</c:v>
                </c:pt>
                <c:pt idx="4">
                  <c:v>4.3621624247750237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56-48D1-AFA5-356C5D3D7B1F}"/>
            </c:ext>
          </c:extLst>
        </c:ser>
        <c:ser>
          <c:idx val="2"/>
          <c:order val="2"/>
          <c:tx>
            <c:strRef>
              <c:f>'2022 per household USD'!$R$17</c:f>
              <c:strCache>
                <c:ptCount val="1"/>
                <c:pt idx="0">
                  <c:v>StampDuty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'2022 per household USD'!$J$18:$J$22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'2022 per household USD'!$R$18:$R$22</c:f>
              <c:numCache>
                <c:formatCode>0.0</c:formatCode>
                <c:ptCount val="5"/>
                <c:pt idx="0">
                  <c:v>1.9109569621847018</c:v>
                </c:pt>
                <c:pt idx="1">
                  <c:v>1.7519134440288531</c:v>
                </c:pt>
                <c:pt idx="2">
                  <c:v>1.7547971443814359</c:v>
                </c:pt>
                <c:pt idx="3">
                  <c:v>1.6418109236617375</c:v>
                </c:pt>
                <c:pt idx="4">
                  <c:v>1.5867994731338062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56-48D1-AFA5-356C5D3D7B1F}"/>
            </c:ext>
          </c:extLst>
        </c:ser>
        <c:ser>
          <c:idx val="3"/>
          <c:order val="3"/>
          <c:tx>
            <c:strRef>
              <c:f>'2022 per household USD'!$S$17</c:f>
              <c:strCache>
                <c:ptCount val="1"/>
                <c:pt idx="0">
                  <c:v>Net wages and salaries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'2022 per household USD'!$J$18:$J$22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'2022 per household USD'!$S$18:$S$22</c:f>
              <c:numCache>
                <c:formatCode>0.0</c:formatCode>
                <c:ptCount val="5"/>
                <c:pt idx="0">
                  <c:v>76.143290263362914</c:v>
                </c:pt>
                <c:pt idx="1">
                  <c:v>75.702377893951109</c:v>
                </c:pt>
                <c:pt idx="2">
                  <c:v>74.938787184304488</c:v>
                </c:pt>
                <c:pt idx="3">
                  <c:v>75.707600347058531</c:v>
                </c:pt>
                <c:pt idx="4">
                  <c:v>74.787094547491677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56-48D1-AFA5-356C5D3D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0529967"/>
        <c:axId val="1800508367"/>
      </c:barChart>
      <c:catAx>
        <c:axId val="1800529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508367"/>
        <c:crosses val="autoZero"/>
        <c:auto val="1"/>
        <c:lblAlgn val="ctr"/>
        <c:lblOffset val="100"/>
        <c:noMultiLvlLbl val="0"/>
      </c:catAx>
      <c:valAx>
        <c:axId val="180050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5299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Figure 8. </a:t>
            </a:r>
            <a:r>
              <a:rPr lang="en-US" sz="18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Annual average wage per household by quintiles formal and informal employees </a:t>
            </a:r>
            <a:r>
              <a:rPr lang="en-US" sz="1800" b="0" i="0" baseline="0" dirty="0">
                <a:effectLst/>
              </a:rPr>
              <a:t>in 2020, AMD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'TAXABLE 2020 per household'!$K$17</c:f>
              <c:strCache>
                <c:ptCount val="1"/>
                <c:pt idx="0">
                  <c:v>Formal Wages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'TAXABLE 2020 per household'!$K$18:$K$22</c:f>
              <c:numCache>
                <c:formatCode>_(* #,##0_);_(* \(#,##0\);_(* "-"??_);_(@_)</c:formatCode>
                <c:ptCount val="5"/>
                <c:pt idx="0">
                  <c:v>1077992.4735825234</c:v>
                </c:pt>
                <c:pt idx="1">
                  <c:v>1888106.6485351638</c:v>
                </c:pt>
                <c:pt idx="2">
                  <c:v>2648914.2747194632</c:v>
                </c:pt>
                <c:pt idx="3">
                  <c:v>3811574.9664752656</c:v>
                </c:pt>
                <c:pt idx="4">
                  <c:v>6824710.8733966984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7F-4235-AEA0-1D74E1068826}"/>
            </c:ext>
          </c:extLst>
        </c:ser>
        <c:ser>
          <c:idx val="2"/>
          <c:order val="1"/>
          <c:tx>
            <c:strRef>
              <c:f>'TAXABLE 2020 per household'!$T$17</c:f>
              <c:strCache>
                <c:ptCount val="1"/>
                <c:pt idx="0">
                  <c:v>Informal_Wages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'TAXABLE 2020 per household'!$T$18:$T$22</c:f>
              <c:numCache>
                <c:formatCode>_(* #,##0_);_(* \(#,##0\);_(* "-"??_);_(@_)</c:formatCode>
                <c:ptCount val="5"/>
                <c:pt idx="0">
                  <c:v>336726.70667291078</c:v>
                </c:pt>
                <c:pt idx="1">
                  <c:v>801063.5727000878</c:v>
                </c:pt>
                <c:pt idx="2">
                  <c:v>1194021.0356850785</c:v>
                </c:pt>
                <c:pt idx="3">
                  <c:v>1652572.8696718463</c:v>
                </c:pt>
                <c:pt idx="4">
                  <c:v>2987449.4592021001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7F-4235-AEA0-1D74E1068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3726111"/>
        <c:axId val="1883714111"/>
      </c:lineChart>
      <c:catAx>
        <c:axId val="18837261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714111"/>
        <c:crosses val="autoZero"/>
        <c:auto val="1"/>
        <c:lblAlgn val="ctr"/>
        <c:lblOffset val="100"/>
        <c:noMultiLvlLbl val="0"/>
      </c:catAx>
      <c:valAx>
        <c:axId val="1883714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726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Figure 9. </a:t>
            </a:r>
            <a:r>
              <a:rPr lang="en-US" sz="18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Annual average wage per household by quintiles formal and informal employees  </a:t>
            </a:r>
            <a:r>
              <a:rPr lang="en-US" sz="1800" b="0" i="0" baseline="0" dirty="0">
                <a:effectLst/>
              </a:rPr>
              <a:t>in 2021, AMD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'TAXABLE 2021 per household'!$K$17</c:f>
              <c:strCache>
                <c:ptCount val="1"/>
                <c:pt idx="0">
                  <c:v>Formal_Wages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'TAXABLE 2021 per household'!$K$18:$K$22</c:f>
              <c:numCache>
                <c:formatCode>_(* #,##0_);_(* \(#,##0\);_(* "-"??_);_(@_)</c:formatCode>
                <c:ptCount val="5"/>
                <c:pt idx="0">
                  <c:v>1084515.6429856925</c:v>
                </c:pt>
                <c:pt idx="1">
                  <c:v>1703912.3140789454</c:v>
                </c:pt>
                <c:pt idx="2">
                  <c:v>2630314.3084645709</c:v>
                </c:pt>
                <c:pt idx="3">
                  <c:v>3849722.3724203007</c:v>
                </c:pt>
                <c:pt idx="4">
                  <c:v>6436175.6907244446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92-4463-A311-C7DD4CF6202B}"/>
            </c:ext>
          </c:extLst>
        </c:ser>
        <c:ser>
          <c:idx val="2"/>
          <c:order val="1"/>
          <c:tx>
            <c:strRef>
              <c:f>'TAXABLE 2021 per household'!$T$17</c:f>
              <c:strCache>
                <c:ptCount val="1"/>
                <c:pt idx="0">
                  <c:v>Informal_Wages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'TAXABLE 2021 per household'!$T$18:$T$22</c:f>
              <c:numCache>
                <c:formatCode>_(* #,##0_);_(* \(#,##0\);_(* "-"??_);_(@_)</c:formatCode>
                <c:ptCount val="5"/>
                <c:pt idx="0">
                  <c:v>269486.5242723258</c:v>
                </c:pt>
                <c:pt idx="1">
                  <c:v>794782.85674803541</c:v>
                </c:pt>
                <c:pt idx="2">
                  <c:v>1189163.693466028</c:v>
                </c:pt>
                <c:pt idx="3">
                  <c:v>1596861.4869979648</c:v>
                </c:pt>
                <c:pt idx="4">
                  <c:v>2704898.7833743435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92-4463-A311-C7DD4CF62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3726111"/>
        <c:axId val="1883714111"/>
      </c:lineChart>
      <c:catAx>
        <c:axId val="18837261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714111"/>
        <c:crosses val="autoZero"/>
        <c:auto val="1"/>
        <c:lblAlgn val="ctr"/>
        <c:lblOffset val="100"/>
        <c:noMultiLvlLbl val="0"/>
      </c:catAx>
      <c:valAx>
        <c:axId val="1883714111"/>
        <c:scaling>
          <c:orientation val="minMax"/>
          <c:max val="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726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Figure 10. </a:t>
            </a:r>
            <a:r>
              <a:rPr lang="en-US" sz="1800" b="0" i="0" baseline="0" dirty="0">
                <a:effectLst/>
              </a:rPr>
              <a:t>Annual average wage per household</a:t>
            </a:r>
            <a:r>
              <a:rPr lang="en-US" sz="18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 by quintiles formal and informal employees in 2022, AMD</a:t>
            </a:r>
          </a:p>
        </c:rich>
      </c:tx>
      <c:layout>
        <c:manualLayout>
          <c:xMode val="edge"/>
          <c:yMode val="edge"/>
          <c:x val="0.10514740733466911"/>
          <c:y val="2.4941059562981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'TAXABLE 2022 per household AMD'!$K$17</c:f>
              <c:strCache>
                <c:ptCount val="1"/>
                <c:pt idx="0">
                  <c:v>Formal_Wages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'TAXABLE 2022 per household AMD'!$K$18:$K$22</c:f>
              <c:numCache>
                <c:formatCode>_(* #,##0_);_(* \(#,##0\);_(* "-"??_);_(@_)</c:formatCode>
                <c:ptCount val="5"/>
                <c:pt idx="0">
                  <c:v>1088680.6901370629</c:v>
                </c:pt>
                <c:pt idx="1">
                  <c:v>1926299.1912871858</c:v>
                </c:pt>
                <c:pt idx="2">
                  <c:v>2769439.1540555819</c:v>
                </c:pt>
                <c:pt idx="3">
                  <c:v>4214896.1799409287</c:v>
                </c:pt>
                <c:pt idx="4">
                  <c:v>7148326.6560280966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90-4E54-85EF-91562D909D48}"/>
            </c:ext>
          </c:extLst>
        </c:ser>
        <c:ser>
          <c:idx val="0"/>
          <c:order val="1"/>
          <c:tx>
            <c:strRef>
              <c:f>'TAXABLE 2022 per household AMD'!$T$17</c:f>
              <c:strCache>
                <c:ptCount val="1"/>
                <c:pt idx="0">
                  <c:v>Informal_Wages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'TAXABLE 2022 per household AMD'!$T$18:$T$22</c:f>
              <c:numCache>
                <c:formatCode>_(* #,##0_);_(* \(#,##0\);_(* "-"??_);_(@_)</c:formatCode>
                <c:ptCount val="5"/>
                <c:pt idx="0">
                  <c:v>381386.28352649283</c:v>
                </c:pt>
                <c:pt idx="1">
                  <c:v>862993.83096860896</c:v>
                </c:pt>
                <c:pt idx="2">
                  <c:v>1309542.048131603</c:v>
                </c:pt>
                <c:pt idx="3">
                  <c:v>1726408.3575845535</c:v>
                </c:pt>
                <c:pt idx="4">
                  <c:v>3168909.7488688766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90-4E54-85EF-91562D909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3726111"/>
        <c:axId val="1883714111"/>
      </c:lineChart>
      <c:catAx>
        <c:axId val="18837261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714111"/>
        <c:crosses val="autoZero"/>
        <c:auto val="1"/>
        <c:lblAlgn val="ctr"/>
        <c:lblOffset val="100"/>
        <c:noMultiLvlLbl val="0"/>
      </c:catAx>
      <c:valAx>
        <c:axId val="1883714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726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CDE15-7B67-489D-8E77-F30F8A6B8AD9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FFE68-2BEC-474A-8E3E-881382E6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8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0F9F-BB94-4E0D-A858-AA89238BB94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D427-7BB1-4A80-BDEC-9B97F8B2F85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6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0F9F-BB94-4E0D-A858-AA89238BB94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D427-7BB1-4A80-BDEC-9B97F8B2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91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0F9F-BB94-4E0D-A858-AA89238BB94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D427-7BB1-4A80-BDEC-9B97F8B2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04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0F9F-BB94-4E0D-A858-AA89238BB94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D427-7BB1-4A80-BDEC-9B97F8B2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7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0F9F-BB94-4E0D-A858-AA89238BB94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D427-7BB1-4A80-BDEC-9B97F8B2F85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30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0F9F-BB94-4E0D-A858-AA89238BB94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D427-7BB1-4A80-BDEC-9B97F8B2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59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0F9F-BB94-4E0D-A858-AA89238BB94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D427-7BB1-4A80-BDEC-9B97F8B2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3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0F9F-BB94-4E0D-A858-AA89238BB94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D427-7BB1-4A80-BDEC-9B97F8B2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6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0F9F-BB94-4E0D-A858-AA89238BB94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D427-7BB1-4A80-BDEC-9B97F8B2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56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A60F9F-BB94-4E0D-A858-AA89238BB94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8CD427-7BB1-4A80-BDEC-9B97F8B2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39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0F9F-BB94-4E0D-A858-AA89238BB94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D427-7BB1-4A80-BDEC-9B97F8B2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9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A60F9F-BB94-4E0D-A858-AA89238BB94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8CD427-7BB1-4A80-BDEC-9B97F8B2F85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97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, Lettertype, Graphics, poster&#10;&#10;Automatisch gegenereerde beschrijving">
            <a:extLst>
              <a:ext uri="{FF2B5EF4-FFF2-40B4-BE49-F238E27FC236}">
                <a16:creationId xmlns:a16="http://schemas.microsoft.com/office/drawing/2014/main" id="{487D0441-07A5-ECE2-CE6C-D4C617C970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" y="164637"/>
            <a:ext cx="3581728" cy="500490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84D3C6C-56DC-2D63-BABF-18AFB8FF21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" y="6473957"/>
            <a:ext cx="12191997" cy="384043"/>
          </a:xfrm>
          <a:prstGeom prst="rect">
            <a:avLst/>
          </a:prstGeom>
          <a:gradFill>
            <a:gsLst>
              <a:gs pos="0">
                <a:srgbClr val="E6386E"/>
              </a:gs>
              <a:gs pos="100000">
                <a:srgbClr val="0036A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A0C4E8F-AE8C-C989-06DA-7F1FF2BD5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58203" y="206959"/>
            <a:ext cx="1190459" cy="437732"/>
          </a:xfrm>
          <a:prstGeom prst="rect">
            <a:avLst/>
          </a:prstGeom>
        </p:spPr>
      </p:pic>
      <p:cxnSp>
        <p:nvCxnSpPr>
          <p:cNvPr id="7" name="AutoShape 6">
            <a:extLst>
              <a:ext uri="{FF2B5EF4-FFF2-40B4-BE49-F238E27FC236}">
                <a16:creationId xmlns:a16="http://schemas.microsoft.com/office/drawing/2014/main" id="{7675B1BE-F3E0-9DBD-DE85-B143C0D9B6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35894" y="3717032"/>
            <a:ext cx="7061476" cy="0"/>
          </a:xfrm>
          <a:prstGeom prst="straightConnector1">
            <a:avLst/>
          </a:prstGeom>
          <a:noFill/>
          <a:ln w="50800" cap="rnd" algn="ctr">
            <a:gradFill>
              <a:gsLst>
                <a:gs pos="0">
                  <a:srgbClr val="E6386E"/>
                </a:gs>
                <a:gs pos="100000">
                  <a:srgbClr val="0000A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8" name="TextBox 44">
            <a:extLst>
              <a:ext uri="{FF2B5EF4-FFF2-40B4-BE49-F238E27FC236}">
                <a16:creationId xmlns:a16="http://schemas.microsoft.com/office/drawing/2014/main" id="{ACF4DE9F-71F7-AA26-9178-053ACECE0CBC}"/>
              </a:ext>
            </a:extLst>
          </p:cNvPr>
          <p:cNvSpPr txBox="1"/>
          <p:nvPr/>
        </p:nvSpPr>
        <p:spPr>
          <a:xfrm>
            <a:off x="3789144" y="1784809"/>
            <a:ext cx="8118645" cy="1733844"/>
          </a:xfrm>
          <a:prstGeom prst="rect">
            <a:avLst/>
          </a:prstGeom>
          <a:noFill/>
        </p:spPr>
        <p:txBody>
          <a:bodyPr wrap="square" lIns="91216" tIns="45611" rIns="91216" bIns="45611" rtlCol="0" anchor="b">
            <a:spAutoFit/>
          </a:bodyPr>
          <a:lstStyle/>
          <a:p>
            <a:pPr algn="r"/>
            <a:r>
              <a:rPr lang="en-US" sz="2667" b="1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IPS1120</a:t>
            </a:r>
          </a:p>
          <a:p>
            <a:pPr algn="r"/>
            <a:r>
              <a:rPr lang="en-GB" sz="2667" b="1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DISTRIBUTIONAL RESULTS ON INCOME, CONSUMTION AND SAVING IN ARMENIA</a:t>
            </a:r>
            <a:endParaRPr lang="en-US" sz="2667" b="1" dirty="0">
              <a:solidFill>
                <a:srgbClr val="00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47">
            <a:extLst>
              <a:ext uri="{FF2B5EF4-FFF2-40B4-BE49-F238E27FC236}">
                <a16:creationId xmlns:a16="http://schemas.microsoft.com/office/drawing/2014/main" id="{C138C98F-3DB9-9126-DFA1-C906A6540AC6}"/>
              </a:ext>
            </a:extLst>
          </p:cNvPr>
          <p:cNvSpPr txBox="1"/>
          <p:nvPr/>
        </p:nvSpPr>
        <p:spPr>
          <a:xfrm>
            <a:off x="3870552" y="4003400"/>
            <a:ext cx="8135849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133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Tigran Baghdasaryan (Head of Real Sector Statistics Division)</a:t>
            </a:r>
          </a:p>
          <a:p>
            <a:pPr algn="r"/>
            <a:r>
              <a:rPr lang="sv-SE" sz="2133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Kristine Karapetyan (Economist-Statistcian)</a:t>
            </a:r>
          </a:p>
          <a:p>
            <a:pPr algn="r"/>
            <a:r>
              <a:rPr lang="en-US" sz="2133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8 October 2025, 14h00-15h40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97C1DB-B839-4863-97AD-C30518078D43}"/>
              </a:ext>
            </a:extLst>
          </p:cNvPr>
          <p:cNvSpPr/>
          <p:nvPr/>
        </p:nvSpPr>
        <p:spPr>
          <a:xfrm>
            <a:off x="2631232" y="5887616"/>
            <a:ext cx="7632441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2C2825"/>
                </a:solidFill>
                <a:latin typeface="MuseoSans-300"/>
              </a:rPr>
              <a:t>The views expressed herein are those of the author(s) and do not necessarily represent the views of Central Bank of Armenia, its Executive Board, or CBA management.</a:t>
            </a:r>
            <a:endParaRPr lang="en-GB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7693A-65B0-4056-A518-D80C2EA1C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787" y="142994"/>
            <a:ext cx="1377438" cy="10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4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99FD-BFB0-4477-8567-4617B970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Autofit/>
          </a:bodyPr>
          <a:lstStyle/>
          <a:p>
            <a:r>
              <a:rPr lang="en-GB" dirty="0"/>
              <a:t>Results – Income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37251-05D8-4EB2-A256-60EF4ED27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12259"/>
            <a:ext cx="10058400" cy="4156835"/>
          </a:xfrm>
        </p:spPr>
        <p:txBody>
          <a:bodyPr/>
          <a:lstStyle/>
          <a:p>
            <a:pPr algn="ctr"/>
            <a:r>
              <a:rPr lang="en-US" sz="1400" i="1" dirty="0"/>
              <a:t>Figure 1. </a:t>
            </a:r>
            <a:r>
              <a:rPr lang="en-US" sz="1400" dirty="0"/>
              <a:t>Distribution of wages and salaries before and after imputation and alignment, 2021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07C34C-988F-49BA-8996-D70F8416A9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1" y="2008093"/>
            <a:ext cx="9380668" cy="427616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5B3803-CCEF-4710-B91E-46BFAA0A1BE3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10 </a:t>
            </a:r>
          </a:p>
          <a:p>
            <a:pPr algn="r"/>
            <a:endParaRPr lang="en-GB" sz="2500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8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99FD-BFB0-4477-8567-4617B970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Autofit/>
          </a:bodyPr>
          <a:lstStyle/>
          <a:p>
            <a:r>
              <a:rPr lang="en-GB" dirty="0"/>
              <a:t>Results – Income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F2D643D-B388-49AE-BFC4-6574DE7D9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276515"/>
              </p:ext>
            </p:extLst>
          </p:nvPr>
        </p:nvGraphicFramePr>
        <p:xfrm>
          <a:off x="1097280" y="1765581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58464126-9646-4277-8DF7-FDA5F964C37A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11 </a:t>
            </a:r>
          </a:p>
          <a:p>
            <a:pPr algn="r"/>
            <a:endParaRPr lang="en-GB" sz="2500" dirty="0"/>
          </a:p>
          <a:p>
            <a:endParaRPr lang="en-GB" sz="25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1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99FD-BFB0-4477-8567-4617B970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GB" dirty="0"/>
              <a:t>Results – Income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4773C2B-7845-40AE-B1E5-033BBDB6C327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12 </a:t>
            </a:r>
          </a:p>
          <a:p>
            <a:pPr algn="r"/>
            <a:endParaRPr lang="en-GB" sz="2500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CA97E95-D077-4745-95DE-42E73FD82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569586"/>
              </p:ext>
            </p:extLst>
          </p:nvPr>
        </p:nvGraphicFramePr>
        <p:xfrm>
          <a:off x="1096963" y="1846263"/>
          <a:ext cx="10058400" cy="431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00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99FD-BFB0-4477-8567-4617B970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Autofit/>
          </a:bodyPr>
          <a:lstStyle/>
          <a:p>
            <a:r>
              <a:rPr lang="en-GB" dirty="0"/>
              <a:t>Results – Income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6690FC7-BC39-4D1A-90DD-2F5F53F7A23C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13 </a:t>
            </a:r>
          </a:p>
          <a:p>
            <a:pPr algn="r"/>
            <a:endParaRPr lang="en-GB" sz="2500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BB99572-B8C6-446C-843F-FAEA333CB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23952"/>
              </p:ext>
            </p:extLst>
          </p:nvPr>
        </p:nvGraphicFramePr>
        <p:xfrm>
          <a:off x="1096963" y="1846263"/>
          <a:ext cx="10058400" cy="427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117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99FD-BFB0-4477-8567-4617B970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Autofit/>
          </a:bodyPr>
          <a:lstStyle/>
          <a:p>
            <a:r>
              <a:rPr lang="en-GB" dirty="0"/>
              <a:t>Results – Income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3FB438-CA9E-47FA-B088-FB872379B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56136"/>
              </p:ext>
            </p:extLst>
          </p:nvPr>
        </p:nvGraphicFramePr>
        <p:xfrm>
          <a:off x="1096963" y="1846263"/>
          <a:ext cx="10058400" cy="436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0A9E17A6-0D27-488F-BDD8-42D0A0C22CA9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14 </a:t>
            </a:r>
          </a:p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76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99FD-BFB0-4477-8567-4617B970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Autofit/>
          </a:bodyPr>
          <a:lstStyle/>
          <a:p>
            <a:r>
              <a:rPr lang="en-GB" dirty="0"/>
              <a:t>Results – Income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F869ED-F4EC-4251-A470-F8835157A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424066"/>
              </p:ext>
            </p:extLst>
          </p:nvPr>
        </p:nvGraphicFramePr>
        <p:xfrm>
          <a:off x="1096963" y="1846263"/>
          <a:ext cx="10058400" cy="431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3D756903-9313-4034-8C76-DA30C2B04BBB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15 </a:t>
            </a:r>
          </a:p>
          <a:p>
            <a:pPr algn="r"/>
            <a:endParaRPr lang="en-GB" sz="2500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2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99FD-BFB0-4477-8567-4617B970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Autofit/>
          </a:bodyPr>
          <a:lstStyle/>
          <a:p>
            <a:r>
              <a:rPr lang="en-GB" dirty="0"/>
              <a:t>Results – Income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18192C-AB45-4156-9512-166A642FD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302252"/>
              </p:ext>
            </p:extLst>
          </p:nvPr>
        </p:nvGraphicFramePr>
        <p:xfrm>
          <a:off x="1096963" y="1846263"/>
          <a:ext cx="10058400" cy="429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399070F6-7190-4964-B5CC-B9874013809C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16 </a:t>
            </a:r>
          </a:p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2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99FD-BFB0-4477-8567-4617B970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Autofit/>
          </a:bodyPr>
          <a:lstStyle/>
          <a:p>
            <a:r>
              <a:rPr lang="en-GB" dirty="0"/>
              <a:t>Results – Income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627010-B5B9-45FF-B7AE-1510AB9E0BD5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17 </a:t>
            </a:r>
          </a:p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44C9490-A1D5-4976-8F8C-BB2B302BA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95095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6644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99FD-BFB0-4477-8567-4617B970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Autofit/>
          </a:bodyPr>
          <a:lstStyle/>
          <a:p>
            <a:r>
              <a:rPr lang="en-GB" dirty="0"/>
              <a:t>Results – Income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3BD107-8CDB-4BB9-96F2-ACA3EDFAAC9C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18 </a:t>
            </a:r>
          </a:p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D35B736-94A4-43DC-9418-58B51F84D5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51625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644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99FD-BFB0-4477-8567-4617B970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Autofit/>
          </a:bodyPr>
          <a:lstStyle/>
          <a:p>
            <a:r>
              <a:rPr lang="en-GB" dirty="0"/>
              <a:t>Results – Income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B4B6F6B-B195-47AE-835C-68801F801809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18 </a:t>
            </a:r>
          </a:p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EB8949E-08C8-4C46-B5B8-43047B6CC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40552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754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55" y="295933"/>
            <a:ext cx="10058400" cy="805079"/>
          </a:xfrm>
        </p:spPr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Main objectives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Data 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Methodology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Results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600" dirty="0"/>
              <a:t>Results – Income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600" dirty="0"/>
              <a:t>Results – Consumption &amp; Saving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Main challenges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Next steps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CFB666-ABE4-4B42-A1A4-5619A428B363}"/>
              </a:ext>
            </a:extLst>
          </p:cNvPr>
          <p:cNvSpPr txBox="1">
            <a:spLocks/>
          </p:cNvSpPr>
          <p:nvPr/>
        </p:nvSpPr>
        <p:spPr>
          <a:xfrm>
            <a:off x="1850315" y="6453524"/>
            <a:ext cx="7087496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B0B72A0-7E42-4DF0-93B3-921DA22EA02B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2 </a:t>
            </a:r>
          </a:p>
          <a:p>
            <a:pPr algn="r"/>
            <a:endParaRPr lang="en-GB" sz="2500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74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465"/>
            <a:ext cx="10515600" cy="770026"/>
          </a:xfrm>
        </p:spPr>
        <p:txBody>
          <a:bodyPr>
            <a:normAutofit fontScale="90000"/>
          </a:bodyPr>
          <a:lstStyle/>
          <a:p>
            <a:r>
              <a:rPr lang="en-GB" sz="5300" dirty="0"/>
              <a:t>Results – Consumption &amp; Saving</a:t>
            </a:r>
            <a:br>
              <a:rPr lang="en-GB" dirty="0"/>
            </a:br>
            <a:r>
              <a:rPr lang="en-GB" sz="1600" b="1" dirty="0">
                <a:latin typeface="+mn-lt"/>
              </a:rPr>
              <a:t>Table 3. </a:t>
            </a:r>
            <a:r>
              <a:rPr lang="en-GB" sz="1600" dirty="0">
                <a:latin typeface="+mn-lt"/>
              </a:rPr>
              <a:t>Consumptions items in macro and micro levels in 2021, </a:t>
            </a:r>
            <a:r>
              <a:rPr lang="en-GB" sz="1600" dirty="0" err="1">
                <a:latin typeface="+mn-lt"/>
              </a:rPr>
              <a:t>mln</a:t>
            </a:r>
            <a:r>
              <a:rPr lang="en-GB" sz="1600" dirty="0">
                <a:latin typeface="+mn-lt"/>
              </a:rPr>
              <a:t>. USD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632381"/>
              </p:ext>
            </p:extLst>
          </p:nvPr>
        </p:nvGraphicFramePr>
        <p:xfrm>
          <a:off x="838200" y="1234153"/>
          <a:ext cx="8422121" cy="4753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367">
                  <a:extLst>
                    <a:ext uri="{9D8B030D-6E8A-4147-A177-3AD203B41FA5}">
                      <a16:colId xmlns:a16="http://schemas.microsoft.com/office/drawing/2014/main" val="1980070985"/>
                    </a:ext>
                  </a:extLst>
                </a:gridCol>
                <a:gridCol w="5646954">
                  <a:extLst>
                    <a:ext uri="{9D8B030D-6E8A-4147-A177-3AD203B41FA5}">
                      <a16:colId xmlns:a16="http://schemas.microsoft.com/office/drawing/2014/main" val="14800201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163693045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5749278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08369966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Indicators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>
                          <a:effectLst/>
                        </a:rPr>
                        <a:t>Macro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>
                          <a:effectLst/>
                        </a:rPr>
                        <a:t>Micro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Micro / Macro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88219387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CP010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Food and non-alcoholic beverages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2,280.30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806.03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35.35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040524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CP020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Alcoholic beverages, tobacco and narcotics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244.07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83.66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34.28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78659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CP030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Clothing and footwear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188.56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53.58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28.42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173607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CP040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Housing, water, electricity, gas and other fuels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757.70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94911191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CP050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Furnishings, households equipment and routine maintenance of the house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104.39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50.96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48.82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286252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CP060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Health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291.43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88.60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30.40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434028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CP070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Transport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310.41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33.08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10.66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81108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CP080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Communications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176.38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51.82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29.38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072967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CP090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Recreation and culture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117.17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74482787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CP100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Education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61.95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35.39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57.13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698429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CP110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Restaurants and hotels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123.68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31.19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25.22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897904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CP120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Miscellaneous goods and services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138.42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62.92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45.45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0794497"/>
                  </a:ext>
                </a:extLst>
              </a:tr>
              <a:tr h="18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P31DC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Final domestic consumption expenditure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4,794.46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02400236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i="1" u="none" strike="noStrike" dirty="0">
                          <a:effectLst/>
                        </a:rPr>
                        <a:t>P33-P34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i="1" u="none" strike="noStrike" dirty="0">
                          <a:effectLst/>
                        </a:rPr>
                        <a:t>Adj. for expenditures by resident HH abroad minus expenditures by non-resident HH on the territory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150.65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80240896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P33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Final consumption expenditure of resident households abroad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409.78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0778236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P34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Final consumption expenditure of non-resident households on the territory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259.13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9818421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P31NC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Final national consumption expenditure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4,945.12 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1,330.32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26.90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513268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D63R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STiK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285.79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50330988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P4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Actual final consumption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5,230.90 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61206597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B7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Adjusted disposable income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4,973.94 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27600828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D8R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Adjustment for the change in pension entitlements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101.66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32198712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B8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Gross Saving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155.31 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31380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P51c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Consumption of fixed capital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329.05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70874165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B8n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Net Saving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484.36 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 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494978940"/>
                  </a:ext>
                </a:extLst>
              </a:tr>
            </a:tbl>
          </a:graphicData>
        </a:graphic>
      </p:graphicFrame>
      <p:sp>
        <p:nvSpPr>
          <p:cNvPr id="5" name="Subtitle 2">
            <a:extLst>
              <a:ext uri="{FF2B5EF4-FFF2-40B4-BE49-F238E27FC236}">
                <a16:creationId xmlns:a16="http://schemas.microsoft.com/office/drawing/2014/main" id="{FE0BD7A5-3AA1-44C8-B9E7-8F7FEA998CFB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dirty="0">
                <a:solidFill>
                  <a:schemeClr val="tx1"/>
                </a:solidFill>
              </a:rPr>
              <a:t>65th ISI World Statistics Congress – </a:t>
            </a:r>
            <a:r>
              <a:rPr lang="en-US" b="1" dirty="0">
                <a:solidFill>
                  <a:schemeClr val="tx1"/>
                </a:solidFill>
              </a:rPr>
              <a:t>5-9 October 2025, the Hague, the Netherlands  /  19 </a:t>
            </a:r>
          </a:p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480D7-947C-4C6F-A6D9-46216FDF8C48}"/>
              </a:ext>
            </a:extLst>
          </p:cNvPr>
          <p:cNvSpPr/>
          <p:nvPr/>
        </p:nvSpPr>
        <p:spPr>
          <a:xfrm>
            <a:off x="9937101" y="5655537"/>
            <a:ext cx="207807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Changes after estimation</a:t>
            </a:r>
            <a:endParaRPr lang="en-GB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456539-B65A-4BDF-9A8A-8BA2B40D3E6F}"/>
              </a:ext>
            </a:extLst>
          </p:cNvPr>
          <p:cNvSpPr/>
          <p:nvPr/>
        </p:nvSpPr>
        <p:spPr>
          <a:xfrm>
            <a:off x="9937101" y="5245343"/>
            <a:ext cx="2078077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Own estimation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004065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87086"/>
            <a:ext cx="10058400" cy="738329"/>
          </a:xfrm>
        </p:spPr>
        <p:txBody>
          <a:bodyPr/>
          <a:lstStyle/>
          <a:p>
            <a:r>
              <a:rPr lang="en-GB" dirty="0"/>
              <a:t>Main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Absence of information about institutional HH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Missing data income and consumption sides both macro and micro levels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Macro – micro gaps are large even the data are excising in macro and micro levels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4CC080-67CF-451B-9220-5FD645BC10C3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20 </a:t>
            </a:r>
          </a:p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75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9006"/>
          </a:xfrm>
        </p:spPr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8365"/>
            <a:ext cx="10058400" cy="41307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To find other statistical and administrative microdata sources.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Enhancing </a:t>
            </a:r>
            <a:r>
              <a:rPr lang="en-GB" sz="2800" dirty="0" err="1"/>
              <a:t>Armstat</a:t>
            </a:r>
            <a:r>
              <a:rPr lang="en-GB" sz="2800" dirty="0"/>
              <a:t> survey questioners.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Applying the methods based on EG DNA recommendation for imputation missing data for other items of income side and consumption side as well 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Aligning micro data of other part of income with national accounts totals and consumption side as well 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Clustering households into household groups.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84AF73C-785C-4E2A-90D9-C8C986C75B20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21</a:t>
            </a:r>
          </a:p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7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69" y="28004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Thank you very much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333588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75" y="336844"/>
            <a:ext cx="10058400" cy="738329"/>
          </a:xfrm>
        </p:spPr>
        <p:txBody>
          <a:bodyPr/>
          <a:lstStyle/>
          <a:p>
            <a:r>
              <a:rPr lang="en-GB" dirty="0"/>
              <a:t>Main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Harmonisation of national accounts and well-being statistics in Armenia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Better understanding the difference between micro and macro aggregates</a:t>
            </a:r>
          </a:p>
          <a:p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9207EA0-E787-4651-A877-3D570DA8AFB5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3 </a:t>
            </a:r>
          </a:p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0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25" y="180618"/>
            <a:ext cx="10058400" cy="903347"/>
          </a:xfrm>
        </p:spPr>
        <p:txBody>
          <a:bodyPr/>
          <a:lstStyle/>
          <a:p>
            <a:r>
              <a:rPr lang="en-GB" dirty="0"/>
              <a:t>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Household’s Integrated Living Conditions Survey (HILCS)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Sectoral accounts / HH sector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Other sources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125D069-4244-4664-B5B7-15CC643D37CD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4 </a:t>
            </a:r>
          </a:p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8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51" y="169274"/>
            <a:ext cx="10058400" cy="969441"/>
          </a:xfrm>
        </p:spPr>
        <p:txBody>
          <a:bodyPr/>
          <a:lstStyle/>
          <a:p>
            <a:r>
              <a:rPr lang="en-GB" dirty="0"/>
              <a:t>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HILCS</a:t>
            </a:r>
          </a:p>
          <a:p>
            <a:r>
              <a:rPr lang="en-GB" dirty="0"/>
              <a:t>Purposes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Estimation the well-being indicators and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HH expenditure basket of CPI.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r>
              <a:rPr lang="en-GB" dirty="0"/>
              <a:t>Main characteristics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Target population – all private households (residents) / not individuals, absence data about institutional households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Type of information - Income, non-wage income, transfers, employment, durable goods, education, health, housing, agricultural activity, food production, consumption, and etc.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CC9486-08C4-411E-A129-5339CB579F4D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5 </a:t>
            </a:r>
          </a:p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9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748" y="176071"/>
            <a:ext cx="10058400" cy="909151"/>
          </a:xfrm>
        </p:spPr>
        <p:txBody>
          <a:bodyPr/>
          <a:lstStyle/>
          <a:p>
            <a:r>
              <a:rPr lang="en-GB" dirty="0"/>
              <a:t>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HH sector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National concept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All private households, exclusion data about institutional households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r>
              <a:rPr lang="en-GB" dirty="0"/>
              <a:t>Other 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Income statement of financial organisations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State budget - STIK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Central Bank publications - the change in pension entitlements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4C52253-7975-4E4B-97AB-2768274FB7D2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6 </a:t>
            </a:r>
          </a:p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3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590"/>
            <a:ext cx="10058400" cy="929248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7360"/>
            <a:ext cx="10515600" cy="443960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Based on EG-DNA concept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338734" y="1902650"/>
            <a:ext cx="6531430" cy="5505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Step 1 - Adjustments to NA totals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8734" y="2773853"/>
            <a:ext cx="6531430" cy="5505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Step 2 - Determining relevant micro data sources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7492482" y="2441515"/>
            <a:ext cx="223934" cy="3205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338734" y="3660156"/>
            <a:ext cx="6531430" cy="5505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Step 3 - Imputation for missing items and alignment</a:t>
            </a:r>
          </a:p>
        </p:txBody>
      </p:sp>
      <p:sp>
        <p:nvSpPr>
          <p:cNvPr id="9" name="Down Arrow 8"/>
          <p:cNvSpPr/>
          <p:nvPr/>
        </p:nvSpPr>
        <p:spPr>
          <a:xfrm>
            <a:off x="7492482" y="3324360"/>
            <a:ext cx="223934" cy="3209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338734" y="4524701"/>
            <a:ext cx="6531430" cy="5505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Step 4 - Cluster households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38734" y="5372016"/>
            <a:ext cx="6531430" cy="5505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Step 5 - Derivation of indicators to present the distributional results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7492482" y="4212342"/>
            <a:ext cx="223934" cy="2846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7492482" y="5075209"/>
            <a:ext cx="223934" cy="2857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D134AB6-16F0-459E-A0C0-CCB9CFDFE606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7</a:t>
            </a:r>
          </a:p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291"/>
            <a:ext cx="10515600" cy="616716"/>
          </a:xfrm>
        </p:spPr>
        <p:txBody>
          <a:bodyPr>
            <a:noAutofit/>
          </a:bodyPr>
          <a:lstStyle/>
          <a:p>
            <a:r>
              <a:rPr lang="en-GB" dirty="0"/>
              <a:t>Results – Income</a:t>
            </a:r>
            <a:br>
              <a:rPr lang="en-GB" dirty="0"/>
            </a:br>
            <a:r>
              <a:rPr lang="en-GB" sz="1400" b="1" dirty="0">
                <a:latin typeface="+mn-lt"/>
              </a:rPr>
              <a:t>Table 1.</a:t>
            </a:r>
            <a:r>
              <a:rPr lang="en-GB" sz="1400" dirty="0">
                <a:latin typeface="+mn-lt"/>
              </a:rPr>
              <a:t> Income items in macro and micro levels in 2021, </a:t>
            </a:r>
            <a:r>
              <a:rPr lang="en-GB" sz="1400" dirty="0" err="1">
                <a:latin typeface="+mn-lt"/>
              </a:rPr>
              <a:t>bln</a:t>
            </a:r>
            <a:r>
              <a:rPr lang="en-GB" sz="1400" dirty="0">
                <a:latin typeface="+mn-lt"/>
              </a:rPr>
              <a:t>. AMD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7101" y="5655537"/>
            <a:ext cx="207807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Changes after estimation</a:t>
            </a:r>
            <a:endParaRPr lang="en-GB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9937101" y="5245343"/>
            <a:ext cx="2078077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Own estimation</a:t>
            </a:r>
            <a:endParaRPr lang="en-GB" sz="14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348178"/>
              </p:ext>
            </p:extLst>
          </p:nvPr>
        </p:nvGraphicFramePr>
        <p:xfrm>
          <a:off x="1515035" y="1106350"/>
          <a:ext cx="7981390" cy="5119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624">
                  <a:extLst>
                    <a:ext uri="{9D8B030D-6E8A-4147-A177-3AD203B41FA5}">
                      <a16:colId xmlns:a16="http://schemas.microsoft.com/office/drawing/2014/main" val="1915150742"/>
                    </a:ext>
                  </a:extLst>
                </a:gridCol>
                <a:gridCol w="4276165">
                  <a:extLst>
                    <a:ext uri="{9D8B030D-6E8A-4147-A177-3AD203B41FA5}">
                      <a16:colId xmlns:a16="http://schemas.microsoft.com/office/drawing/2014/main" val="3949043875"/>
                    </a:ext>
                  </a:extLst>
                </a:gridCol>
                <a:gridCol w="700344">
                  <a:extLst>
                    <a:ext uri="{9D8B030D-6E8A-4147-A177-3AD203B41FA5}">
                      <a16:colId xmlns:a16="http://schemas.microsoft.com/office/drawing/2014/main" val="1132665131"/>
                    </a:ext>
                  </a:extLst>
                </a:gridCol>
                <a:gridCol w="550232">
                  <a:extLst>
                    <a:ext uri="{9D8B030D-6E8A-4147-A177-3AD203B41FA5}">
                      <a16:colId xmlns:a16="http://schemas.microsoft.com/office/drawing/2014/main" val="1874103237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354952082"/>
                    </a:ext>
                  </a:extLst>
                </a:gridCol>
              </a:tblGrid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</a:rPr>
                        <a:t>Indicators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</a:rPr>
                        <a:t>Macro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</a:rPr>
                        <a:t>Micro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</a:rPr>
                        <a:t>Macro - estimated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extLst>
                  <a:ext uri="{0D108BD9-81ED-4DB2-BD59-A6C34878D82A}">
                    <a16:rowId xmlns:a16="http://schemas.microsoft.com/office/drawing/2014/main" val="2472735555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B2Rg+B3Rg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Gross operating surplus and mixed income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1,371.84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1,371.84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6338832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B2Rg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Gross operating surplus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361.97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64575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B2R1g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Owner occupied dwellings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361.97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615126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B3Rg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Gross mixed income - total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1,371.84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1,009.87 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572205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D1R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Compensation of employees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2,548.78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2,548.78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4445315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D11R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Wages and salaries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1,358.41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N/A    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3514135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D4N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Net property income received / Net property income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-98.46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-98.46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8155085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D4R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Property income received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152.85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11.84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152.85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2523624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D41R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Interest received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86.74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823456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D4P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Property income paid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251.31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251.31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0984675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D41P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Interest paid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189.37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206061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B5g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Balance of primary incomes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3,822.16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3,822.16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3676942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D62R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benefits other than STiK received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410.75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198147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D6211R+D6221R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Pension benefits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289.93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382847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D6212R+D6222R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Non-pension benefits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120.82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0084432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D75N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Net miscellaneous current transfers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-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445.59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056970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D75R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Miscellaneous current transfers received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243.40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574.42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25237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D75P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Miscellaneous current transfers paid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128.83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44529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D75x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of which transfers between resident households (2008 SNA 8.133)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45.85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5960909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B6g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Disposable income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4,326.18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4,326.18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4170930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D63R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STiK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285.79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284885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D63R1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Education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134.51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60703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D63R2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Health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151.27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19717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B7g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Adjusted disposable income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4,326.18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4,611.97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326797"/>
                  </a:ext>
                </a:extLst>
              </a:tr>
            </a:tbl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27661672-36D6-4578-A87B-7155CDDAE0CF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8 </a:t>
            </a:r>
          </a:p>
          <a:p>
            <a:pPr algn="r"/>
            <a:endParaRPr lang="en-GB" sz="2500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9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99FD-BFB0-4477-8567-4617B970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Autofit/>
          </a:bodyPr>
          <a:lstStyle/>
          <a:p>
            <a:r>
              <a:rPr lang="en-GB" dirty="0"/>
              <a:t>Results – Income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37251-05D8-4EB2-A256-60EF4ED27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12259"/>
            <a:ext cx="10058400" cy="4156835"/>
          </a:xfrm>
        </p:spPr>
        <p:txBody>
          <a:bodyPr/>
          <a:lstStyle/>
          <a:p>
            <a:r>
              <a:rPr lang="en-US" sz="2400" i="1" dirty="0"/>
              <a:t>Imputations and alignment related to </a:t>
            </a:r>
            <a:r>
              <a:rPr lang="en-US" sz="2400" b="1" i="1" dirty="0"/>
              <a:t>Wages and Salaries</a:t>
            </a:r>
          </a:p>
          <a:p>
            <a:r>
              <a:rPr lang="en-US" dirty="0"/>
              <a:t>Step 1. Imputations of missing values</a:t>
            </a:r>
          </a:p>
          <a:p>
            <a:r>
              <a:rPr lang="en-US" dirty="0"/>
              <a:t>Step 2. Estimation of Income tax, Social contribution by employee, Stamp duty </a:t>
            </a:r>
          </a:p>
          <a:p>
            <a:r>
              <a:rPr lang="en-US" dirty="0"/>
              <a:t>Step 3. Alignment with national accounts total Compensation of employees (Wages and salaries)</a:t>
            </a:r>
          </a:p>
          <a:p>
            <a:endParaRPr lang="en-US" dirty="0"/>
          </a:p>
          <a:p>
            <a:pPr algn="ctr"/>
            <a:r>
              <a:rPr lang="en-US" sz="1400" b="1" dirty="0"/>
              <a:t>Table 2. </a:t>
            </a:r>
            <a:r>
              <a:rPr lang="en-US" sz="1400" dirty="0"/>
              <a:t>Wages and salaries in micro and macro levels (2021), </a:t>
            </a:r>
            <a:r>
              <a:rPr lang="en-US" sz="1400" dirty="0" err="1"/>
              <a:t>bln</a:t>
            </a:r>
            <a:r>
              <a:rPr lang="en-US" sz="1400" dirty="0"/>
              <a:t>. AMD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D5B9EC-D1A2-4BBD-B7E8-48EE88718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520978"/>
              </p:ext>
            </p:extLst>
          </p:nvPr>
        </p:nvGraphicFramePr>
        <p:xfrm>
          <a:off x="1036320" y="4419600"/>
          <a:ext cx="7366389" cy="132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2173">
                  <a:extLst>
                    <a:ext uri="{9D8B030D-6E8A-4147-A177-3AD203B41FA5}">
                      <a16:colId xmlns:a16="http://schemas.microsoft.com/office/drawing/2014/main" val="3283016413"/>
                    </a:ext>
                  </a:extLst>
                </a:gridCol>
                <a:gridCol w="689936">
                  <a:extLst>
                    <a:ext uri="{9D8B030D-6E8A-4147-A177-3AD203B41FA5}">
                      <a16:colId xmlns:a16="http://schemas.microsoft.com/office/drawing/2014/main" val="2739976727"/>
                    </a:ext>
                  </a:extLst>
                </a:gridCol>
                <a:gridCol w="2067750">
                  <a:extLst>
                    <a:ext uri="{9D8B030D-6E8A-4147-A177-3AD203B41FA5}">
                      <a16:colId xmlns:a16="http://schemas.microsoft.com/office/drawing/2014/main" val="1656815461"/>
                    </a:ext>
                  </a:extLst>
                </a:gridCol>
                <a:gridCol w="577215">
                  <a:extLst>
                    <a:ext uri="{9D8B030D-6E8A-4147-A177-3AD203B41FA5}">
                      <a16:colId xmlns:a16="http://schemas.microsoft.com/office/drawing/2014/main" val="2496593764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359756887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i="1" u="none" strike="noStrike" dirty="0">
                          <a:effectLst/>
                        </a:rPr>
                        <a:t>Items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i="1" u="none" strike="noStrike" dirty="0">
                          <a:effectLst/>
                        </a:rPr>
                        <a:t>Micro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i="1" u="none" strike="noStrike" dirty="0">
                          <a:effectLst/>
                        </a:rPr>
                        <a:t>Micro - after imputations and alignment 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i="1" u="none" strike="noStrike" dirty="0">
                          <a:effectLst/>
                        </a:rPr>
                        <a:t>Macro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i="1" u="none" strike="noStrike" dirty="0">
                          <a:effectLst/>
                        </a:rPr>
                        <a:t>Micro/Macro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68089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Compensation of employees (Wages and salaries)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2,516.1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2,548.8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39821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Net wages and salaries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1,358.4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1,883.4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70096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Income tax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504.5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49203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Social contribution by employee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83.1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90465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Stamp duty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45.0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6575994"/>
                  </a:ext>
                </a:extLst>
              </a:tr>
            </a:tbl>
          </a:graphicData>
        </a:graphic>
      </p:graphicFrame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2AC2AAF-54F6-4DDF-BF4E-4A9C02521645}"/>
              </a:ext>
            </a:extLst>
          </p:cNvPr>
          <p:cNvSpPr/>
          <p:nvPr/>
        </p:nvSpPr>
        <p:spPr>
          <a:xfrm>
            <a:off x="8812306" y="3899646"/>
            <a:ext cx="2761129" cy="950259"/>
          </a:xfrm>
          <a:prstGeom prst="wedgeRoundRectCallout">
            <a:avLst>
              <a:gd name="adj1" fmla="val -63291"/>
              <a:gd name="adj2" fmla="val 549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1.3% can be estimation bias and /or measurement bias and allocated to quantile five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2C91E1C-90C3-43B6-A517-A3BEF40DBB80}"/>
              </a:ext>
            </a:extLst>
          </p:cNvPr>
          <p:cNvSpPr txBox="1">
            <a:spLocks/>
          </p:cNvSpPr>
          <p:nvPr/>
        </p:nvSpPr>
        <p:spPr>
          <a:xfrm>
            <a:off x="1416424" y="6489285"/>
            <a:ext cx="9484657" cy="310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b="1" dirty="0">
                <a:solidFill>
                  <a:schemeClr val="tx1"/>
                </a:solidFill>
              </a:rPr>
              <a:t>65th ISI World Statistics Congress – 5-9 October 2025, the Hague, the Netherlands  /  9 </a:t>
            </a:r>
          </a:p>
          <a:p>
            <a:pPr algn="r"/>
            <a:endParaRPr lang="en-GB" dirty="0"/>
          </a:p>
          <a:p>
            <a:endParaRPr lang="en-GB" sz="3600" dirty="0"/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332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3595</TotalTime>
  <Words>1780</Words>
  <Application>Microsoft Office PowerPoint</Application>
  <PresentationFormat>Widescreen</PresentationFormat>
  <Paragraphs>414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MuseoSans-300</vt:lpstr>
      <vt:lpstr>Wingdings</vt:lpstr>
      <vt:lpstr>Retrospect</vt:lpstr>
      <vt:lpstr>PowerPoint Presentation</vt:lpstr>
      <vt:lpstr>Content</vt:lpstr>
      <vt:lpstr>Main Objectives</vt:lpstr>
      <vt:lpstr>Data Sources</vt:lpstr>
      <vt:lpstr>Data Sources</vt:lpstr>
      <vt:lpstr>Data Sources</vt:lpstr>
      <vt:lpstr>Methodology</vt:lpstr>
      <vt:lpstr>Results – Income Table 1. Income items in macro and micro levels in 2021, bln. AMD</vt:lpstr>
      <vt:lpstr>Results – Income</vt:lpstr>
      <vt:lpstr>Results – Income</vt:lpstr>
      <vt:lpstr>Results – Income</vt:lpstr>
      <vt:lpstr>Results – Income</vt:lpstr>
      <vt:lpstr>Results – Income</vt:lpstr>
      <vt:lpstr>Results – Income</vt:lpstr>
      <vt:lpstr>Results – Income</vt:lpstr>
      <vt:lpstr>Results – Income</vt:lpstr>
      <vt:lpstr>Results – Income</vt:lpstr>
      <vt:lpstr>Results – Income</vt:lpstr>
      <vt:lpstr>Results – Income</vt:lpstr>
      <vt:lpstr>Results – Consumption &amp; Saving Table 3. Consumptions items in macro and micro levels in 2021, mln. USD</vt:lpstr>
      <vt:lpstr>Main challenges</vt:lpstr>
      <vt:lpstr>Next steps</vt:lpstr>
      <vt:lpstr>Thank you very much for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DISTRIBUTIONAL RESLUTS IN NATIONAL ACCOUNTS IN ARMENIA</dc:title>
  <dc:creator>baghd</dc:creator>
  <cp:lastModifiedBy>Tigran Baghdasaryan</cp:lastModifiedBy>
  <cp:revision>125</cp:revision>
  <dcterms:created xsi:type="dcterms:W3CDTF">2024-04-06T19:22:30Z</dcterms:created>
  <dcterms:modified xsi:type="dcterms:W3CDTF">2025-10-02T20:04:25Z</dcterms:modified>
</cp:coreProperties>
</file>